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1" r:id="rId1"/>
  </p:sldMasterIdLst>
  <p:notesMasterIdLst>
    <p:notesMasterId r:id="rId14"/>
  </p:notesMasterIdLst>
  <p:sldIdLst>
    <p:sldId id="256" r:id="rId2"/>
    <p:sldId id="257" r:id="rId3"/>
    <p:sldId id="263" r:id="rId4"/>
    <p:sldId id="258" r:id="rId5"/>
    <p:sldId id="259" r:id="rId6"/>
    <p:sldId id="260" r:id="rId7"/>
    <p:sldId id="261" r:id="rId8"/>
    <p:sldId id="262" r:id="rId9"/>
    <p:sldId id="264" r:id="rId10"/>
    <p:sldId id="265" r:id="rId11"/>
    <p:sldId id="267" r:id="rId12"/>
    <p:sldId id="266"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C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9" d="100"/>
          <a:sy n="59" d="100"/>
        </p:scale>
        <p:origin x="-773" y="3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5F6A08A3-2C6F-4092-B1F9-910EE5C2AAE4}" type="datetimeFigureOut">
              <a:rPr lang="en-US"/>
              <a:pPr>
                <a:defRPr/>
              </a:pPr>
              <a:t>6/24/2013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874251C6-2B9F-4F48-913E-2A5FF3D0F68E}" type="slidenum">
              <a:rPr lang="en-US"/>
              <a:pPr>
                <a:defRPr/>
              </a:pPr>
              <a:t>‹#›</a:t>
            </a:fld>
            <a:endParaRPr lang="en-US" dirty="0"/>
          </a:p>
        </p:txBody>
      </p:sp>
    </p:spTree>
    <p:extLst>
      <p:ext uri="{BB962C8B-B14F-4D97-AF65-F5344CB8AC3E}">
        <p14:creationId xmlns:p14="http://schemas.microsoft.com/office/powerpoint/2010/main" val="30240352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D8728D7-0D87-4A81-95F7-BFF81898BFF6}" type="slidenum">
              <a:rPr lang="en-US" smtClean="0"/>
              <a:pPr fontAlgn="base">
                <a:spcBef>
                  <a:spcPct val="0"/>
                </a:spcBef>
                <a:spcAft>
                  <a:spcPct val="0"/>
                </a:spcAft>
                <a:defRPr/>
              </a:pPr>
              <a:t>2</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pPr>
              <a:defRPr/>
            </a:pPr>
            <a:fld id="{764E9586-795E-47D4-B3A0-D512875F199D}" type="datetimeFigureOut">
              <a:rPr lang="en-US" smtClean="0"/>
              <a:pPr>
                <a:defRPr/>
              </a:pPr>
              <a:t>6/24/2013</a:t>
            </a:fld>
            <a:endParaRPr lang="en-US" dirty="0"/>
          </a:p>
        </p:txBody>
      </p:sp>
      <p:sp>
        <p:nvSpPr>
          <p:cNvPr id="16" name="Slide Number Placeholder 15"/>
          <p:cNvSpPr>
            <a:spLocks noGrp="1"/>
          </p:cNvSpPr>
          <p:nvPr>
            <p:ph type="sldNum" sz="quarter" idx="11"/>
          </p:nvPr>
        </p:nvSpPr>
        <p:spPr/>
        <p:txBody>
          <a:bodyPr/>
          <a:lstStyle/>
          <a:p>
            <a:pPr>
              <a:defRPr/>
            </a:pPr>
            <a:fld id="{AC24E135-FEDD-40C7-A863-F029FA112E63}" type="slidenum">
              <a:rPr lang="en-US" smtClean="0"/>
              <a:pPr>
                <a:defRPr/>
              </a:pPr>
              <a:t>‹#›</a:t>
            </a:fld>
            <a:endParaRPr lang="en-US" dirty="0"/>
          </a:p>
        </p:txBody>
      </p:sp>
      <p:sp>
        <p:nvSpPr>
          <p:cNvPr id="17" name="Footer Placeholder 16"/>
          <p:cNvSpPr>
            <a:spLocks noGrp="1"/>
          </p:cNvSpPr>
          <p:nvPr>
            <p:ph type="ftr" sz="quarter" idx="12"/>
          </p:nvPr>
        </p:nvSpPr>
        <p:spPr/>
        <p:txBody>
          <a:body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E8C3D43A-6B1E-4581-BB76-E972FDFA4DBA}" type="datetimeFigureOut">
              <a:rPr lang="en-US" smtClean="0"/>
              <a:pPr>
                <a:defRPr/>
              </a:pPr>
              <a:t>6/24/2013</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DCD3A6D-18EB-46E0-9758-2924D4B139A8}"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05F52546-4497-4B46-A2BB-DFF26046E937}" type="datetimeFigureOut">
              <a:rPr lang="en-US" smtClean="0"/>
              <a:pPr>
                <a:defRPr/>
              </a:pPr>
              <a:t>6/24/2013</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1934A3A-401C-4020-A40A-E684ED9DFF35}"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pPr>
              <a:defRPr/>
            </a:pPr>
            <a:fld id="{000A7761-1E0F-4A37-940C-DC7A660CF270}" type="datetimeFigureOut">
              <a:rPr lang="en-US" smtClean="0"/>
              <a:pPr>
                <a:defRPr/>
              </a:pPr>
              <a:t>6/24/2013</a:t>
            </a:fld>
            <a:endParaRPr lang="en-US" dirty="0"/>
          </a:p>
        </p:txBody>
      </p:sp>
      <p:sp>
        <p:nvSpPr>
          <p:cNvPr id="15" name="Slide Number Placeholder 14"/>
          <p:cNvSpPr>
            <a:spLocks noGrp="1"/>
          </p:cNvSpPr>
          <p:nvPr>
            <p:ph type="sldNum" sz="quarter" idx="15"/>
          </p:nvPr>
        </p:nvSpPr>
        <p:spPr/>
        <p:txBody>
          <a:bodyPr/>
          <a:lstStyle>
            <a:lvl1pPr algn="ctr">
              <a:defRPr/>
            </a:lvl1pPr>
          </a:lstStyle>
          <a:p>
            <a:pPr>
              <a:defRPr/>
            </a:pPr>
            <a:fld id="{46F3D3B1-8817-4B27-B998-5FB7B2F3B041}" type="slidenum">
              <a:rPr lang="en-US" smtClean="0"/>
              <a:pPr>
                <a:defRPr/>
              </a:pPr>
              <a:t>‹#›</a:t>
            </a:fld>
            <a:endParaRPr lang="en-US" dirty="0"/>
          </a:p>
        </p:txBody>
      </p:sp>
      <p:sp>
        <p:nvSpPr>
          <p:cNvPr id="16" name="Footer Placeholder 15"/>
          <p:cNvSpPr>
            <a:spLocks noGrp="1"/>
          </p:cNvSpPr>
          <p:nvPr>
            <p:ph type="ftr" sz="quarter" idx="16"/>
          </p:nvPr>
        </p:nvSpPr>
        <p:spPr/>
        <p:txBody>
          <a:bodyPr/>
          <a:lstStyle/>
          <a:p>
            <a:pPr>
              <a:defRPr/>
            </a:pPr>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E9AD30E7-60E4-40E0-8F67-A3F3597622D1}" type="datetimeFigureOut">
              <a:rPr lang="en-US" smtClean="0"/>
              <a:pPr>
                <a:defRPr/>
              </a:pPr>
              <a:t>6/24/2013</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67B3EE8-71E5-4BA8-ABCD-A3BC91C8045A}" type="slidenum">
              <a:rPr lang="en-US" smtClean="0"/>
              <a:pPr>
                <a:defRPr/>
              </a:pPr>
              <a:t>‹#›</a:t>
            </a:fld>
            <a:endParaRPr lang="en-US" dirty="0"/>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pPr>
              <a:defRPr/>
            </a:pPr>
            <a:fld id="{19E576AA-2239-4486-9F02-39D2FC3AEF79}" type="datetimeFigureOut">
              <a:rPr lang="en-US" smtClean="0"/>
              <a:pPr>
                <a:defRPr/>
              </a:pPr>
              <a:t>6/24/2013</a:t>
            </a:fld>
            <a:endParaRPr lang="en-US" dirty="0"/>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80A64F0-CF2B-48BD-9F6F-9E13949B3F52}" type="slidenum">
              <a:rPr lang="en-US" smtClean="0"/>
              <a:pPr>
                <a:defRPr/>
              </a:pPr>
              <a:t>‹#›</a:t>
            </a:fld>
            <a:endParaRPr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pPr>
              <a:defRPr/>
            </a:pPr>
            <a:fld id="{14CC7F24-F3AF-48EA-8517-BE43CB83CB3F}" type="slidenum">
              <a:rPr lang="en-US" smtClean="0"/>
              <a:pPr>
                <a:defRPr/>
              </a:pPr>
              <a:t>‹#›</a:t>
            </a:fld>
            <a:endParaRPr lang="en-US" dirty="0"/>
          </a:p>
        </p:txBody>
      </p:sp>
      <p:sp>
        <p:nvSpPr>
          <p:cNvPr id="8" name="Footer Placeholder 7"/>
          <p:cNvSpPr>
            <a:spLocks noGrp="1"/>
          </p:cNvSpPr>
          <p:nvPr>
            <p:ph type="ftr" sz="quarter" idx="11"/>
          </p:nvPr>
        </p:nvSpPr>
        <p:spPr/>
        <p:txBody>
          <a:bodyPr/>
          <a:lstStyle/>
          <a:p>
            <a:pPr>
              <a:defRPr/>
            </a:pPr>
            <a:endParaRPr lang="en-US"/>
          </a:p>
        </p:txBody>
      </p:sp>
      <p:sp>
        <p:nvSpPr>
          <p:cNvPr id="7" name="Date Placeholder 6"/>
          <p:cNvSpPr>
            <a:spLocks noGrp="1"/>
          </p:cNvSpPr>
          <p:nvPr>
            <p:ph type="dt" sz="half" idx="10"/>
          </p:nvPr>
        </p:nvSpPr>
        <p:spPr/>
        <p:txBody>
          <a:bodyPr/>
          <a:lstStyle/>
          <a:p>
            <a:pPr>
              <a:defRPr/>
            </a:pPr>
            <a:fld id="{C680F037-5C9C-46B8-8FD2-762C5BD07A7B}" type="datetimeFigureOut">
              <a:rPr lang="en-US" smtClean="0"/>
              <a:pPr>
                <a:defRPr/>
              </a:pPr>
              <a:t>6/24/2013</a:t>
            </a:fld>
            <a:endParaRPr lang="en-US" dirty="0"/>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fld id="{CD0BF98E-1CDD-4002-8BE4-560F66460E5D}" type="datetimeFigureOut">
              <a:rPr lang="en-US" smtClean="0"/>
              <a:pPr>
                <a:defRPr/>
              </a:pPr>
              <a:t>6/24/2013</a:t>
            </a:fld>
            <a:endParaRPr lang="en-US" dirty="0"/>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FF420FE6-FF15-4C09-908E-18FDF1604E14}" type="slidenum">
              <a:rPr lang="en-US" smtClean="0"/>
              <a:pPr>
                <a:defRPr/>
              </a:pPr>
              <a:t>‹#›</a:t>
            </a:fld>
            <a:endParaRPr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A7F6CE15-D84A-4CC3-946C-4F593C09AA6A}" type="datetimeFigureOut">
              <a:rPr lang="en-US" smtClean="0"/>
              <a:pPr>
                <a:defRPr/>
              </a:pPr>
              <a:t>6/24/2013</a:t>
            </a:fld>
            <a:endParaRPr lang="en-US" dirty="0"/>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B39BF650-561E-4E59-AAF9-53407A6927D5}"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pPr>
              <a:defRPr/>
            </a:pPr>
            <a:fld id="{B705852E-1B4F-441C-9CC9-00B6E3DA38A5}" type="datetimeFigureOut">
              <a:rPr lang="en-US" smtClean="0"/>
              <a:pPr>
                <a:defRPr/>
              </a:pPr>
              <a:t>6/24/2013</a:t>
            </a:fld>
            <a:endParaRPr lang="en-US" dirty="0"/>
          </a:p>
        </p:txBody>
      </p:sp>
      <p:sp>
        <p:nvSpPr>
          <p:cNvPr id="9" name="Slide Number Placeholder 8"/>
          <p:cNvSpPr>
            <a:spLocks noGrp="1"/>
          </p:cNvSpPr>
          <p:nvPr>
            <p:ph type="sldNum" sz="quarter" idx="15"/>
          </p:nvPr>
        </p:nvSpPr>
        <p:spPr/>
        <p:txBody>
          <a:bodyPr/>
          <a:lstStyle/>
          <a:p>
            <a:pPr>
              <a:defRPr/>
            </a:pPr>
            <a:fld id="{26D71965-0EF0-46AF-9DCE-4B1200F13ADF}" type="slidenum">
              <a:rPr lang="en-US" smtClean="0"/>
              <a:pPr>
                <a:defRPr/>
              </a:pPr>
              <a:t>‹#›</a:t>
            </a:fld>
            <a:endParaRPr lang="en-US" dirty="0"/>
          </a:p>
        </p:txBody>
      </p:sp>
      <p:sp>
        <p:nvSpPr>
          <p:cNvPr id="10" name="Footer Placeholder 9"/>
          <p:cNvSpPr>
            <a:spLocks noGrp="1"/>
          </p:cNvSpPr>
          <p:nvPr>
            <p:ph type="ftr" sz="quarter" idx="16"/>
          </p:nvPr>
        </p:nvSpPr>
        <p:spPr/>
        <p:txBody>
          <a:body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pPr>
              <a:defRPr/>
            </a:pPr>
            <a:fld id="{AB84ED9D-9687-4383-ACE4-567A37E11B60}" type="datetimeFigureOut">
              <a:rPr lang="en-US" smtClean="0"/>
              <a:pPr>
                <a:defRPr/>
              </a:pPr>
              <a:t>6/24/2013</a:t>
            </a:fld>
            <a:endParaRPr lang="en-US" dirty="0"/>
          </a:p>
        </p:txBody>
      </p:sp>
      <p:sp>
        <p:nvSpPr>
          <p:cNvPr id="9" name="Slide Number Placeholder 8"/>
          <p:cNvSpPr>
            <a:spLocks noGrp="1"/>
          </p:cNvSpPr>
          <p:nvPr>
            <p:ph type="sldNum" sz="quarter" idx="11"/>
          </p:nvPr>
        </p:nvSpPr>
        <p:spPr/>
        <p:txBody>
          <a:bodyPr/>
          <a:lstStyle/>
          <a:p>
            <a:pPr>
              <a:defRPr/>
            </a:pPr>
            <a:fld id="{419F9AF9-540F-41BD-857E-F08652440F54}" type="slidenum">
              <a:rPr lang="en-US" smtClean="0"/>
              <a:pPr>
                <a:defRPr/>
              </a:pPr>
              <a:t>‹#›</a:t>
            </a:fld>
            <a:endParaRPr lang="en-US" dirty="0"/>
          </a:p>
        </p:txBody>
      </p:sp>
      <p:sp>
        <p:nvSpPr>
          <p:cNvPr id="10" name="Footer Placeholder 9"/>
          <p:cNvSpPr>
            <a:spLocks noGrp="1"/>
          </p:cNvSpPr>
          <p:nvPr>
            <p:ph type="ftr" sz="quarter" idx="12"/>
          </p:nvPr>
        </p:nvSpPr>
        <p:spPr/>
        <p:txBody>
          <a:body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pPr>
              <a:defRPr/>
            </a:pPr>
            <a:fld id="{8D3AA13E-A5E7-4864-8E1A-5B188104D34B}" type="datetimeFigureOut">
              <a:rPr lang="en-US" smtClean="0"/>
              <a:pPr>
                <a:defRPr/>
              </a:pPr>
              <a:t>6/24/2013</a:t>
            </a:fld>
            <a:endParaRPr lang="en-US" dirty="0"/>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pPr>
              <a:defRPr/>
            </a:pPr>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pPr>
              <a:defRPr/>
            </a:pPr>
            <a:fld id="{B4E41896-66D0-4F60-A31E-0063E2434065}" type="slidenum">
              <a:rPr lang="en-US" smtClean="0"/>
              <a:pPr>
                <a:defRPr/>
              </a:pPr>
              <a:t>‹#›</a:t>
            </a:fld>
            <a:endParaRPr lang="en-US" dirty="0"/>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932" r:id="rId1"/>
    <p:sldLayoutId id="2147483933" r:id="rId2"/>
    <p:sldLayoutId id="2147483934" r:id="rId3"/>
    <p:sldLayoutId id="2147483935" r:id="rId4"/>
    <p:sldLayoutId id="2147483936" r:id="rId5"/>
    <p:sldLayoutId id="2147483937" r:id="rId6"/>
    <p:sldLayoutId id="2147483938" r:id="rId7"/>
    <p:sldLayoutId id="2147483939" r:id="rId8"/>
    <p:sldLayoutId id="2147483940" r:id="rId9"/>
    <p:sldLayoutId id="2147483941" r:id="rId10"/>
    <p:sldLayoutId id="2147483942"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raconline.com/" TargetMode="External"/><Relationship Id="rId2" Type="http://schemas.openxmlformats.org/officeDocument/2006/relationships/hyperlink" Target="http://www.sraconline.com/" TargetMode="Externa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images.leonardo.com/hotels/HI/WICHITA%20FALLS%20(AT%20THE%20FALLS).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Anthony.patrick@seymourjohnson.af.mil" TargetMode="External"/><Relationship Id="rId2" Type="http://schemas.openxmlformats.org/officeDocument/2006/relationships/hyperlink" Target="mailto:kaitlyn.mcclenahan@seymourjohnson.af.mil" TargetMode="External"/><Relationship Id="rId1" Type="http://schemas.openxmlformats.org/officeDocument/2006/relationships/slideLayout" Target="../slideLayouts/slideLayout2.xml"/><Relationship Id="rId5" Type="http://schemas.openxmlformats.org/officeDocument/2006/relationships/hyperlink" Target="mailto:Randy.Wilhide@seymourjohnson.af.mil" TargetMode="External"/><Relationship Id="rId4" Type="http://schemas.openxmlformats.org/officeDocument/2006/relationships/hyperlink" Target="mailto:Damon.Hairston@seymourjohnson.af.mi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6248400"/>
            <a:ext cx="8146256" cy="609600"/>
          </a:xfrm>
        </p:spPr>
        <p:txBody>
          <a:bodyPr>
            <a:normAutofit fontScale="77500" lnSpcReduction="20000"/>
          </a:bodyPr>
          <a:lstStyle/>
          <a:p>
            <a:pPr algn="ctr" eaLnBrk="1" fontAlgn="auto" hangingPunct="1">
              <a:spcAft>
                <a:spcPts val="0"/>
              </a:spcAft>
              <a:buFont typeface="Wingdings 2"/>
              <a:buNone/>
              <a:defRPr/>
            </a:pPr>
            <a:r>
              <a:rPr lang="en-US" sz="5200" b="1" dirty="0" smtClean="0">
                <a:solidFill>
                  <a:schemeClr val="bg1">
                    <a:lumMod val="95000"/>
                    <a:lumOff val="5000"/>
                  </a:schemeClr>
                </a:solidFill>
              </a:rPr>
              <a:t>2012 </a:t>
            </a:r>
            <a:r>
              <a:rPr lang="en-US" sz="4000" b="1" dirty="0" smtClean="0">
                <a:solidFill>
                  <a:schemeClr val="bg1">
                    <a:lumMod val="95000"/>
                    <a:lumOff val="5000"/>
                  </a:schemeClr>
                </a:solidFill>
              </a:rPr>
              <a:t>Champions – Seymour Johnson</a:t>
            </a:r>
            <a:endParaRPr lang="en-US" sz="4000" b="1" dirty="0">
              <a:solidFill>
                <a:schemeClr val="bg1">
                  <a:lumMod val="95000"/>
                  <a:lumOff val="5000"/>
                </a:schemeClr>
              </a:solidFill>
            </a:endParaRPr>
          </a:p>
        </p:txBody>
      </p:sp>
      <p:sp>
        <p:nvSpPr>
          <p:cNvPr id="2" name="Title 1"/>
          <p:cNvSpPr>
            <a:spLocks noGrp="1"/>
          </p:cNvSpPr>
          <p:nvPr>
            <p:ph type="ctrTitle"/>
          </p:nvPr>
        </p:nvSpPr>
        <p:spPr>
          <a:xfrm>
            <a:off x="228600" y="152400"/>
            <a:ext cx="8062912" cy="1470025"/>
          </a:xfrm>
          <a:noFill/>
        </p:spPr>
        <p:txBody>
          <a:bodyPr>
            <a:normAutofit/>
          </a:bodyPr>
          <a:lstStyle/>
          <a:p>
            <a:pPr marL="484632" indent="0" eaLnBrk="1" fontAlgn="auto" hangingPunct="1">
              <a:spcAft>
                <a:spcPts val="0"/>
              </a:spcAft>
              <a:defRPr/>
            </a:pPr>
            <a:r>
              <a:rPr lang="en-US" sz="4000" b="1" i="1" u="sng" dirty="0" smtClean="0">
                <a:solidFill>
                  <a:srgbClr val="005C2A"/>
                </a:solidFill>
              </a:rPr>
              <a:t>2013</a:t>
            </a:r>
            <a:r>
              <a:rPr lang="en-US" sz="4000" i="1" u="sng" dirty="0" smtClean="0">
                <a:solidFill>
                  <a:srgbClr val="005C2A"/>
                </a:solidFill>
              </a:rPr>
              <a:t> </a:t>
            </a:r>
            <a:r>
              <a:rPr lang="en-US" sz="4000" b="1" i="1" u="sng" dirty="0" smtClean="0">
                <a:solidFill>
                  <a:srgbClr val="005C2A"/>
                </a:solidFill>
              </a:rPr>
              <a:t>Southeastern </a:t>
            </a:r>
            <a:r>
              <a:rPr lang="en-US" sz="4000" b="1" i="1" dirty="0" smtClean="0">
                <a:solidFill>
                  <a:srgbClr val="005C2A"/>
                </a:solidFill>
              </a:rPr>
              <a:t/>
            </a:r>
            <a:br>
              <a:rPr lang="en-US" sz="4000" b="1" i="1" dirty="0" smtClean="0">
                <a:solidFill>
                  <a:srgbClr val="005C2A"/>
                </a:solidFill>
              </a:rPr>
            </a:br>
            <a:r>
              <a:rPr lang="en-US" sz="4000" i="1" dirty="0" smtClean="0">
                <a:solidFill>
                  <a:srgbClr val="005C2A"/>
                </a:solidFill>
              </a:rPr>
              <a:t>AMMO Bowl, Smithfield, NC</a:t>
            </a:r>
            <a:endParaRPr lang="en-US" sz="4000" i="1" dirty="0">
              <a:solidFill>
                <a:srgbClr val="005C2A"/>
              </a:solidFill>
            </a:endParaRPr>
          </a:p>
        </p:txBody>
      </p:sp>
      <p:pic>
        <p:nvPicPr>
          <p:cNvPr id="1026" name="Picture 2"/>
          <p:cNvPicPr>
            <a:picLocks noChangeAspect="1" noChangeArrowheads="1"/>
          </p:cNvPicPr>
          <p:nvPr/>
        </p:nvPicPr>
        <p:blipFill>
          <a:blip r:embed="rId2" cstate="print"/>
          <a:srcRect/>
          <a:stretch>
            <a:fillRect/>
          </a:stretch>
        </p:blipFill>
        <p:spPr bwMode="auto">
          <a:xfrm>
            <a:off x="2209800" y="1828800"/>
            <a:ext cx="4191000" cy="4008783"/>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1"/>
          </p:nvPr>
        </p:nvSpPr>
        <p:spPr/>
        <p:txBody>
          <a:bodyPr>
            <a:normAutofit lnSpcReduction="10000"/>
          </a:bodyPr>
          <a:lstStyle/>
          <a:p>
            <a:pPr eaLnBrk="1" hangingPunct="1">
              <a:buFont typeface="Wingdings 2" pitchFamily="18" charset="2"/>
              <a:buNone/>
            </a:pPr>
            <a:r>
              <a:rPr lang="en-US" dirty="0" smtClean="0"/>
              <a:t>	</a:t>
            </a:r>
            <a:r>
              <a:rPr lang="en-US" dirty="0" smtClean="0">
                <a:solidFill>
                  <a:srgbClr val="002060"/>
                </a:solidFill>
              </a:rPr>
              <a:t>Smithfield is located right off of I-95</a:t>
            </a:r>
          </a:p>
          <a:p>
            <a:pPr eaLnBrk="1" hangingPunct="1"/>
            <a:r>
              <a:rPr lang="en-US" sz="1800" dirty="0" smtClean="0">
                <a:solidFill>
                  <a:srgbClr val="002060"/>
                </a:solidFill>
              </a:rPr>
              <a:t>Shopping, Outlets, and many restaurants</a:t>
            </a:r>
          </a:p>
          <a:p>
            <a:pPr eaLnBrk="1" hangingPunct="1"/>
            <a:r>
              <a:rPr lang="en-US" sz="1800" dirty="0" smtClean="0">
                <a:solidFill>
                  <a:srgbClr val="002060"/>
                </a:solidFill>
              </a:rPr>
              <a:t>SRAC has a pool &amp; splash park for the kids </a:t>
            </a:r>
            <a:r>
              <a:rPr lang="en-US" sz="1800" dirty="0" smtClean="0">
                <a:hlinkClick r:id="rId2"/>
              </a:rPr>
              <a:t>www.sraconline.com</a:t>
            </a:r>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r>
              <a:rPr lang="en-US" sz="1800" dirty="0" smtClean="0"/>
              <a:t>Park address:</a:t>
            </a:r>
          </a:p>
          <a:p>
            <a:pPr eaLnBrk="1" hangingPunct="1">
              <a:buNone/>
            </a:pPr>
            <a:r>
              <a:rPr lang="en-US" sz="1800" dirty="0" smtClean="0"/>
              <a:t>	</a:t>
            </a:r>
            <a:r>
              <a:rPr lang="en-US" sz="1800" b="1" dirty="0" smtClean="0">
                <a:solidFill>
                  <a:srgbClr val="002060"/>
                </a:solidFill>
              </a:rPr>
              <a:t>600 Booker Dairy Rd, Smithfield, NC</a:t>
            </a:r>
          </a:p>
          <a:p>
            <a:pPr eaLnBrk="1" hangingPunct="1"/>
            <a:endParaRPr lang="en-US" sz="1800" b="1" dirty="0" smtClean="0">
              <a:solidFill>
                <a:srgbClr val="002060"/>
              </a:solidFill>
            </a:endParaRPr>
          </a:p>
          <a:p>
            <a:pPr eaLnBrk="1" hangingPunct="1"/>
            <a:r>
              <a:rPr lang="en-US" sz="1800" b="1" dirty="0" smtClean="0">
                <a:solidFill>
                  <a:srgbClr val="002060"/>
                </a:solidFill>
              </a:rPr>
              <a:t>The park is a very nice 4-plex (we will be playing on fields 1-3)</a:t>
            </a:r>
          </a:p>
          <a:p>
            <a:pPr lvl="1" eaLnBrk="1" hangingPunct="1"/>
            <a:r>
              <a:rPr lang="en-US" sz="1400" b="1" dirty="0" smtClean="0">
                <a:solidFill>
                  <a:srgbClr val="002060"/>
                </a:solidFill>
              </a:rPr>
              <a:t>BP can be taken on the baseball field (Field 4) or two other soccer fields</a:t>
            </a:r>
            <a:endParaRPr lang="en-US" sz="2800" b="1" dirty="0" smtClean="0">
              <a:solidFill>
                <a:srgbClr val="002060"/>
              </a:solidFill>
            </a:endParaRPr>
          </a:p>
          <a:p>
            <a:pPr algn="ctr" eaLnBrk="1" hangingPunct="1">
              <a:buFont typeface="Wingdings 2" pitchFamily="18" charset="2"/>
              <a:buNone/>
            </a:pPr>
            <a:r>
              <a:rPr lang="en-US" sz="2800" b="1" dirty="0" smtClean="0">
                <a:solidFill>
                  <a:schemeClr val="accent2">
                    <a:lumMod val="60000"/>
                    <a:lumOff val="40000"/>
                  </a:schemeClr>
                </a:solidFill>
              </a:rPr>
              <a:t>Do what we do: Hang out w/ old friends, play some ball, and have fun!!!</a:t>
            </a:r>
          </a:p>
        </p:txBody>
      </p:sp>
      <p:sp>
        <p:nvSpPr>
          <p:cNvPr id="2" name="Title 1"/>
          <p:cNvSpPr>
            <a:spLocks noGrp="1"/>
          </p:cNvSpPr>
          <p:nvPr>
            <p:ph type="title"/>
          </p:nvPr>
        </p:nvSpPr>
        <p:spPr/>
        <p:txBody>
          <a:bodyPr>
            <a:noAutofit/>
          </a:bodyPr>
          <a:lstStyle/>
          <a:p>
            <a:pPr marL="484632" indent="0" algn="ctr" eaLnBrk="1" fontAlgn="auto" hangingPunct="1">
              <a:spcAft>
                <a:spcPts val="0"/>
              </a:spcAft>
              <a:defRPr/>
            </a:pPr>
            <a:r>
              <a:rPr lang="en-US" sz="8000" dirty="0" smtClean="0">
                <a:solidFill>
                  <a:srgbClr val="00B050"/>
                </a:solidFill>
              </a:rPr>
              <a:t>City/Park Info</a:t>
            </a:r>
            <a:endParaRPr lang="en-US" sz="8000" dirty="0">
              <a:solidFill>
                <a:srgbClr val="00B050"/>
              </a:solidFill>
            </a:endParaRPr>
          </a:p>
        </p:txBody>
      </p:sp>
      <p:pic>
        <p:nvPicPr>
          <p:cNvPr id="1028" name="Picture 4" descr="More than just a gym in Smithfield NC - The Benefits Are Endless">
            <a:hlinkClick r:id="rId3"/>
          </p:cNvPr>
          <p:cNvPicPr>
            <a:picLocks noChangeAspect="1" noChangeArrowheads="1"/>
          </p:cNvPicPr>
          <p:nvPr/>
        </p:nvPicPr>
        <p:blipFill>
          <a:blip r:embed="rId4" cstate="print"/>
          <a:srcRect/>
          <a:stretch>
            <a:fillRect/>
          </a:stretch>
        </p:blipFill>
        <p:spPr bwMode="auto">
          <a:xfrm>
            <a:off x="285750" y="3048000"/>
            <a:ext cx="8858250" cy="942976"/>
          </a:xfrm>
          <a:prstGeom prst="rect">
            <a:avLst/>
          </a:prstGeom>
          <a:noFill/>
        </p:spPr>
      </p:pic>
      <p:sp>
        <p:nvSpPr>
          <p:cNvPr id="6" name="TextBox 5"/>
          <p:cNvSpPr txBox="1"/>
          <p:nvPr/>
        </p:nvSpPr>
        <p:spPr>
          <a:xfrm>
            <a:off x="2209800" y="3124200"/>
            <a:ext cx="3733800" cy="646331"/>
          </a:xfrm>
          <a:prstGeom prst="rect">
            <a:avLst/>
          </a:prstGeom>
          <a:noFill/>
        </p:spPr>
        <p:txBody>
          <a:bodyPr wrap="square" rtlCol="0">
            <a:spAutoFit/>
          </a:bodyPr>
          <a:lstStyle/>
          <a:p>
            <a:r>
              <a:rPr lang="en-US" dirty="0" smtClean="0">
                <a:solidFill>
                  <a:srgbClr val="FF0000"/>
                </a:solidFill>
              </a:rPr>
              <a:t>Water Park Fees: $8.00 Military </a:t>
            </a:r>
          </a:p>
          <a:p>
            <a:r>
              <a:rPr lang="en-US" dirty="0" smtClean="0">
                <a:solidFill>
                  <a:srgbClr val="FF0000"/>
                </a:solidFill>
              </a:rPr>
              <a:t>Kids 3 &amp; Under: Free!!!</a:t>
            </a:r>
            <a:endParaRPr lang="en-US" dirty="0">
              <a:solidFill>
                <a:srgbClr val="FF0000"/>
              </a:solidFill>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There is also another water park in Kinston which is about 40 min from ballpark</a:t>
            </a:r>
          </a:p>
          <a:p>
            <a:endParaRPr lang="en-US" dirty="0" smtClean="0"/>
          </a:p>
          <a:p>
            <a:endParaRPr lang="en-US" dirty="0" smtClean="0"/>
          </a:p>
          <a:p>
            <a:endParaRPr lang="en-US" dirty="0" smtClean="0"/>
          </a:p>
          <a:p>
            <a:endParaRPr lang="en-US" dirty="0" smtClean="0"/>
          </a:p>
          <a:p>
            <a:endParaRPr lang="en-US" dirty="0" smtClean="0"/>
          </a:p>
          <a:p>
            <a:r>
              <a:rPr lang="en-US" dirty="0" smtClean="0"/>
              <a:t>2602 W. Vernon Ave, Kinston, NC</a:t>
            </a:r>
          </a:p>
          <a:p>
            <a:r>
              <a:rPr lang="en-US" dirty="0" smtClean="0"/>
              <a:t>$10 per person open 11:30-5:30</a:t>
            </a:r>
          </a:p>
          <a:p>
            <a:r>
              <a:rPr lang="en-US" dirty="0" smtClean="0"/>
              <a:t>https://www.facebook.com/LionsWaterAdventure#!/LionsWaterAdventure</a:t>
            </a:r>
          </a:p>
          <a:p>
            <a:pPr>
              <a:buNone/>
            </a:pPr>
            <a:endParaRPr lang="en-US" dirty="0"/>
          </a:p>
        </p:txBody>
      </p:sp>
      <p:sp>
        <p:nvSpPr>
          <p:cNvPr id="3" name="Title 2"/>
          <p:cNvSpPr>
            <a:spLocks noGrp="1"/>
          </p:cNvSpPr>
          <p:nvPr>
            <p:ph type="title"/>
          </p:nvPr>
        </p:nvSpPr>
        <p:spPr/>
        <p:txBody>
          <a:bodyPr/>
          <a:lstStyle/>
          <a:p>
            <a:pPr algn="ctr"/>
            <a:r>
              <a:rPr lang="en-US" dirty="0" smtClean="0"/>
              <a:t>Lions Water Adventure</a:t>
            </a:r>
            <a:endParaRPr lang="en-US" dirty="0"/>
          </a:p>
        </p:txBody>
      </p:sp>
      <p:pic>
        <p:nvPicPr>
          <p:cNvPr id="4" name="Picture 3" descr="733951_134014713450239_876143871_n.jpg"/>
          <p:cNvPicPr>
            <a:picLocks noChangeAspect="1"/>
          </p:cNvPicPr>
          <p:nvPr/>
        </p:nvPicPr>
        <p:blipFill>
          <a:blip r:embed="rId2" cstate="print"/>
          <a:stretch>
            <a:fillRect/>
          </a:stretch>
        </p:blipFill>
        <p:spPr>
          <a:xfrm>
            <a:off x="1066800" y="2338864"/>
            <a:ext cx="6553200" cy="1699736"/>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As all of you know Smithfield is not our first choice to host Ammo Bowl.  Those of you that will stick with us have to option to play at Myrtle Beach in 2014.  It takes 2 years to get field down there and we have finally made it on the list.  So the dates are locked in to host AMMO Bowl at Myrtle Beach for 2014.  It will be there for which ever team wins this year to defer it to Myrtle Beach if needed.</a:t>
            </a:r>
            <a:endParaRPr lang="en-US" dirty="0"/>
          </a:p>
        </p:txBody>
      </p:sp>
      <p:sp>
        <p:nvSpPr>
          <p:cNvPr id="3" name="Title 2"/>
          <p:cNvSpPr>
            <a:spLocks noGrp="1"/>
          </p:cNvSpPr>
          <p:nvPr>
            <p:ph type="title"/>
          </p:nvPr>
        </p:nvSpPr>
        <p:spPr/>
        <p:txBody>
          <a:bodyPr/>
          <a:lstStyle/>
          <a:p>
            <a:pPr algn="ctr"/>
            <a:r>
              <a:rPr lang="en-US" dirty="0" smtClean="0"/>
              <a:t>PLAN FOR NEXT YEAR</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indent="0" algn="ctr" eaLnBrk="1" fontAlgn="auto" hangingPunct="1">
              <a:spcAft>
                <a:spcPts val="0"/>
              </a:spcAft>
              <a:defRPr/>
            </a:pPr>
            <a:r>
              <a:rPr lang="en-US" sz="5400" dirty="0" smtClean="0">
                <a:solidFill>
                  <a:srgbClr val="00B050"/>
                </a:solidFill>
              </a:rPr>
              <a:t>General Information</a:t>
            </a:r>
            <a:endParaRPr lang="en-US" sz="5400" dirty="0">
              <a:solidFill>
                <a:srgbClr val="00B050"/>
              </a:solidFill>
            </a:endParaRPr>
          </a:p>
        </p:txBody>
      </p:sp>
      <p:sp>
        <p:nvSpPr>
          <p:cNvPr id="3" name="Content Placeholder 2"/>
          <p:cNvSpPr>
            <a:spLocks noGrp="1"/>
          </p:cNvSpPr>
          <p:nvPr>
            <p:ph sz="half" idx="1"/>
          </p:nvPr>
        </p:nvSpPr>
        <p:spPr>
          <a:xfrm>
            <a:off x="457200" y="1722438"/>
            <a:ext cx="8229600" cy="4830762"/>
          </a:xfrm>
        </p:spPr>
        <p:txBody>
          <a:bodyPr>
            <a:normAutofit/>
          </a:bodyPr>
          <a:lstStyle/>
          <a:p>
            <a:pPr marL="448056" indent="-384048" eaLnBrk="1" fontAlgn="auto" hangingPunct="1">
              <a:spcAft>
                <a:spcPts val="0"/>
              </a:spcAft>
              <a:buFont typeface="Wingdings 2" pitchFamily="18" charset="2"/>
              <a:buNone/>
              <a:defRPr/>
            </a:pPr>
            <a:r>
              <a:rPr lang="en-US" b="1" dirty="0" smtClean="0">
                <a:solidFill>
                  <a:schemeClr val="accent5">
                    <a:lumMod val="50000"/>
                  </a:schemeClr>
                </a:solidFill>
              </a:rPr>
              <a:t>-- August 3-4</a:t>
            </a:r>
          </a:p>
          <a:p>
            <a:pPr marL="448056" indent="-384048" eaLnBrk="1" fontAlgn="auto" hangingPunct="1">
              <a:spcAft>
                <a:spcPts val="0"/>
              </a:spcAft>
              <a:buFont typeface="Wingdings 2" pitchFamily="18" charset="2"/>
              <a:buNone/>
              <a:defRPr/>
            </a:pPr>
            <a:r>
              <a:rPr lang="en-US" b="1" dirty="0" smtClean="0">
                <a:solidFill>
                  <a:schemeClr val="accent5">
                    <a:lumMod val="50000"/>
                  </a:schemeClr>
                </a:solidFill>
              </a:rPr>
              <a:t>-- $400 entry fee (may change depending on participation)</a:t>
            </a:r>
            <a:endParaRPr lang="en-US" sz="1200" b="1" dirty="0" smtClean="0">
              <a:solidFill>
                <a:schemeClr val="accent5">
                  <a:lumMod val="50000"/>
                </a:schemeClr>
              </a:solidFill>
            </a:endParaRPr>
          </a:p>
          <a:p>
            <a:pPr marL="448056" indent="-384048" eaLnBrk="1" fontAlgn="auto" hangingPunct="1">
              <a:spcAft>
                <a:spcPts val="0"/>
              </a:spcAft>
              <a:buFont typeface="Wingdings 2" pitchFamily="18" charset="2"/>
              <a:buNone/>
              <a:defRPr/>
            </a:pPr>
            <a:r>
              <a:rPr lang="en-US" b="1" dirty="0" smtClean="0">
                <a:solidFill>
                  <a:schemeClr val="accent5">
                    <a:lumMod val="50000"/>
                  </a:schemeClr>
                </a:solidFill>
              </a:rPr>
              <a:t>-- Players pool -- First Come; First served (not an option if you have a “B” Team)</a:t>
            </a:r>
          </a:p>
          <a:p>
            <a:pPr marL="448056" indent="-384048" eaLnBrk="1" fontAlgn="auto" hangingPunct="1">
              <a:spcAft>
                <a:spcPts val="0"/>
              </a:spcAft>
              <a:buFont typeface="Wingdings 2" pitchFamily="18" charset="2"/>
              <a:buNone/>
              <a:defRPr/>
            </a:pPr>
            <a:r>
              <a:rPr lang="en-US" b="1" dirty="0" smtClean="0">
                <a:solidFill>
                  <a:schemeClr val="accent5">
                    <a:lumMod val="50000"/>
                  </a:schemeClr>
                </a:solidFill>
              </a:rPr>
              <a:t>-- HR Derby-</a:t>
            </a:r>
            <a:r>
              <a:rPr lang="en-US" b="1" i="1" u="sng" dirty="0" smtClean="0">
                <a:solidFill>
                  <a:schemeClr val="accent5">
                    <a:lumMod val="50000"/>
                  </a:schemeClr>
                </a:solidFill>
              </a:rPr>
              <a:t>12 pitches (10 Cuts) (Saturday Lunch)</a:t>
            </a:r>
          </a:p>
          <a:p>
            <a:pPr marL="448056" indent="-384048" eaLnBrk="1" fontAlgn="auto" hangingPunct="1">
              <a:spcAft>
                <a:spcPts val="0"/>
              </a:spcAft>
              <a:buFont typeface="Wingdings 2" pitchFamily="18" charset="2"/>
              <a:buNone/>
              <a:defRPr/>
            </a:pPr>
            <a:r>
              <a:rPr lang="en-US" b="1" dirty="0" smtClean="0">
                <a:solidFill>
                  <a:schemeClr val="accent5">
                    <a:lumMod val="50000"/>
                  </a:schemeClr>
                </a:solidFill>
              </a:rPr>
              <a:t>	$10 per entry (Prize TBD, Bat or 50/50)</a:t>
            </a:r>
          </a:p>
          <a:p>
            <a:pPr marL="448056" indent="-384048" eaLnBrk="1" fontAlgn="auto" hangingPunct="1">
              <a:spcAft>
                <a:spcPts val="0"/>
              </a:spcAft>
              <a:buFont typeface="Wingdings 2" pitchFamily="18" charset="2"/>
              <a:buNone/>
              <a:defRPr/>
            </a:pPr>
            <a:r>
              <a:rPr lang="en-US" b="1" dirty="0" smtClean="0">
                <a:solidFill>
                  <a:schemeClr val="accent5">
                    <a:lumMod val="50000"/>
                  </a:schemeClr>
                </a:solidFill>
              </a:rPr>
              <a:t>-- Prizes to 1</a:t>
            </a:r>
            <a:r>
              <a:rPr lang="en-US" b="1" baseline="30000" dirty="0" smtClean="0">
                <a:solidFill>
                  <a:schemeClr val="accent5">
                    <a:lumMod val="50000"/>
                  </a:schemeClr>
                </a:solidFill>
              </a:rPr>
              <a:t>st</a:t>
            </a:r>
            <a:r>
              <a:rPr lang="en-US" b="1" dirty="0" smtClean="0">
                <a:solidFill>
                  <a:schemeClr val="accent5">
                    <a:lumMod val="50000"/>
                  </a:schemeClr>
                </a:solidFill>
              </a:rPr>
              <a:t>, 2</a:t>
            </a:r>
            <a:r>
              <a:rPr lang="en-US" b="1" baseline="30000" dirty="0" smtClean="0">
                <a:solidFill>
                  <a:schemeClr val="accent5">
                    <a:lumMod val="50000"/>
                  </a:schemeClr>
                </a:solidFill>
              </a:rPr>
              <a:t>nd</a:t>
            </a:r>
            <a:r>
              <a:rPr lang="en-US" b="1" dirty="0" smtClean="0">
                <a:solidFill>
                  <a:schemeClr val="accent5">
                    <a:lumMod val="50000"/>
                  </a:schemeClr>
                </a:solidFill>
              </a:rPr>
              <a:t>, 3</a:t>
            </a:r>
            <a:r>
              <a:rPr lang="en-US" b="1" baseline="30000" dirty="0" smtClean="0">
                <a:solidFill>
                  <a:schemeClr val="accent5">
                    <a:lumMod val="50000"/>
                  </a:schemeClr>
                </a:solidFill>
              </a:rPr>
              <a:t>rd</a:t>
            </a:r>
            <a:r>
              <a:rPr lang="en-US" b="1" dirty="0" smtClean="0">
                <a:solidFill>
                  <a:schemeClr val="accent5">
                    <a:lumMod val="50000"/>
                  </a:schemeClr>
                </a:solidFill>
              </a:rPr>
              <a:t> Place Teams, All tourney, MVP</a:t>
            </a:r>
          </a:p>
          <a:p>
            <a:pPr marL="448056" indent="-384048" eaLnBrk="1" fontAlgn="auto" hangingPunct="1">
              <a:spcAft>
                <a:spcPts val="0"/>
              </a:spcAft>
              <a:buFont typeface="Wingdings 2" pitchFamily="18" charset="2"/>
              <a:buNone/>
              <a:defRPr/>
            </a:pPr>
            <a:r>
              <a:rPr lang="en-US" b="1" dirty="0" smtClean="0">
                <a:solidFill>
                  <a:schemeClr val="accent5">
                    <a:lumMod val="50000"/>
                  </a:schemeClr>
                </a:solidFill>
              </a:rPr>
              <a:t>-- USSSA format (.44 core balls will be provided)</a:t>
            </a:r>
          </a:p>
          <a:p>
            <a:pPr marL="448056" indent="-384048" eaLnBrk="1" fontAlgn="auto" hangingPunct="1">
              <a:spcAft>
                <a:spcPts val="0"/>
              </a:spcAft>
              <a:buFont typeface="Wingdings 2" pitchFamily="18" charset="2"/>
              <a:buNone/>
              <a:defRPr/>
            </a:pPr>
            <a:r>
              <a:rPr lang="en-US" b="1" dirty="0" smtClean="0">
                <a:solidFill>
                  <a:schemeClr val="accent5">
                    <a:lumMod val="50000"/>
                  </a:schemeClr>
                </a:solidFill>
              </a:rPr>
              <a:t>-- Ice breaker – Friday, 2 August @ ??</a:t>
            </a:r>
          </a:p>
          <a:p>
            <a:pPr marL="448056" indent="-384048" eaLnBrk="1" fontAlgn="auto" hangingPunct="1">
              <a:spcAft>
                <a:spcPts val="0"/>
              </a:spcAft>
              <a:buNone/>
              <a:defRPr/>
            </a:pPr>
            <a:endParaRPr lang="en-US" sz="1800" dirty="0" smtClean="0"/>
          </a:p>
          <a:p>
            <a:pPr marL="448056" indent="-384048" eaLnBrk="1" fontAlgn="auto" hangingPunct="1">
              <a:spcAft>
                <a:spcPts val="0"/>
              </a:spcAft>
              <a:buFont typeface="Wingdings 2"/>
              <a:buChar char=""/>
              <a:defRPr/>
            </a:pPr>
            <a:endParaRPr lang="en-US" dirty="0" smtClean="0"/>
          </a:p>
          <a:p>
            <a:pPr marL="448056" indent="-384048" eaLnBrk="1" fontAlgn="auto" hangingPunct="1">
              <a:spcAft>
                <a:spcPts val="0"/>
              </a:spcAft>
              <a:buFont typeface="Wingdings 2"/>
              <a:buNone/>
              <a:defRPr/>
            </a:pPr>
            <a:endParaRPr lang="en-US"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indent="0" algn="ctr" eaLnBrk="1" fontAlgn="auto" hangingPunct="1">
              <a:spcAft>
                <a:spcPts val="0"/>
              </a:spcAft>
              <a:defRPr/>
            </a:pPr>
            <a:r>
              <a:rPr lang="en-US" sz="5400" dirty="0" smtClean="0">
                <a:solidFill>
                  <a:srgbClr val="00B050"/>
                </a:solidFill>
              </a:rPr>
              <a:t>General Information</a:t>
            </a:r>
            <a:endParaRPr lang="en-US" sz="5400" dirty="0">
              <a:solidFill>
                <a:srgbClr val="00B050"/>
              </a:solidFill>
            </a:endParaRPr>
          </a:p>
        </p:txBody>
      </p:sp>
      <p:sp>
        <p:nvSpPr>
          <p:cNvPr id="4" name="Content Placeholder 3"/>
          <p:cNvSpPr>
            <a:spLocks noGrp="1"/>
          </p:cNvSpPr>
          <p:nvPr>
            <p:ph sz="half" idx="1"/>
          </p:nvPr>
        </p:nvSpPr>
        <p:spPr>
          <a:xfrm>
            <a:off x="304800" y="1722438"/>
            <a:ext cx="8534400" cy="5135562"/>
          </a:xfrm>
        </p:spPr>
        <p:txBody>
          <a:bodyPr>
            <a:normAutofit fontScale="92500" lnSpcReduction="10000"/>
          </a:bodyPr>
          <a:lstStyle/>
          <a:p>
            <a:pPr marL="448056" indent="-384048" eaLnBrk="1" fontAlgn="auto" hangingPunct="1">
              <a:spcBef>
                <a:spcPct val="50000"/>
              </a:spcBef>
              <a:spcAft>
                <a:spcPts val="0"/>
              </a:spcAft>
              <a:buFont typeface="Wingdings 2" pitchFamily="18" charset="2"/>
              <a:buNone/>
              <a:defRPr/>
            </a:pPr>
            <a:r>
              <a:rPr lang="en-US" sz="1600" b="1" dirty="0" smtClean="0">
                <a:solidFill>
                  <a:schemeClr val="accent5">
                    <a:lumMod val="50000"/>
                  </a:schemeClr>
                </a:solidFill>
              </a:rPr>
              <a:t>--</a:t>
            </a:r>
            <a:r>
              <a:rPr lang="en-US" sz="1600" b="1" u="sng" dirty="0" smtClean="0">
                <a:solidFill>
                  <a:schemeClr val="accent5">
                    <a:lumMod val="50000"/>
                  </a:schemeClr>
                </a:solidFill>
              </a:rPr>
              <a:t> Coaches Meeting: Aug 2nd </a:t>
            </a:r>
          </a:p>
          <a:p>
            <a:pPr marL="448056" indent="-384048" eaLnBrk="1" fontAlgn="auto" hangingPunct="1">
              <a:spcBef>
                <a:spcPct val="50000"/>
              </a:spcBef>
              <a:spcAft>
                <a:spcPts val="0"/>
              </a:spcAft>
              <a:buFont typeface="Wingdings 2" pitchFamily="18" charset="2"/>
              <a:buNone/>
              <a:defRPr/>
            </a:pPr>
            <a:r>
              <a:rPr lang="en-US" sz="1600" b="1" dirty="0" smtClean="0">
                <a:solidFill>
                  <a:schemeClr val="accent5">
                    <a:lumMod val="50000"/>
                  </a:schemeClr>
                </a:solidFill>
              </a:rPr>
              <a:t>	Coaches meeting @ 1700 at ????????? to discuss rules, drawing for round robin, etc.</a:t>
            </a:r>
          </a:p>
          <a:p>
            <a:pPr marL="448056" indent="-384048" eaLnBrk="1" fontAlgn="auto" hangingPunct="1">
              <a:spcBef>
                <a:spcPct val="50000"/>
              </a:spcBef>
              <a:spcAft>
                <a:spcPts val="0"/>
              </a:spcAft>
              <a:buFont typeface="Wingdings 2" pitchFamily="18" charset="2"/>
              <a:buNone/>
              <a:defRPr/>
            </a:pPr>
            <a:r>
              <a:rPr lang="en-US" sz="1600" b="1" dirty="0" smtClean="0">
                <a:solidFill>
                  <a:schemeClr val="accent5">
                    <a:lumMod val="50000"/>
                  </a:schemeClr>
                </a:solidFill>
              </a:rPr>
              <a:t>--</a:t>
            </a:r>
            <a:r>
              <a:rPr lang="en-US" sz="1600" b="1" u="sng" dirty="0" smtClean="0">
                <a:solidFill>
                  <a:schemeClr val="accent5">
                    <a:lumMod val="50000"/>
                  </a:schemeClr>
                </a:solidFill>
              </a:rPr>
              <a:t> Games: Aug 3-4</a:t>
            </a:r>
          </a:p>
          <a:p>
            <a:pPr marL="448056" indent="-384048" eaLnBrk="1" fontAlgn="auto" hangingPunct="1">
              <a:spcBef>
                <a:spcPct val="50000"/>
              </a:spcBef>
              <a:spcAft>
                <a:spcPts val="0"/>
              </a:spcAft>
              <a:buFont typeface="Wingdings 2" pitchFamily="18" charset="2"/>
              <a:buNone/>
              <a:defRPr/>
            </a:pPr>
            <a:r>
              <a:rPr lang="en-US" sz="1600" b="1" dirty="0" smtClean="0">
                <a:solidFill>
                  <a:schemeClr val="accent5">
                    <a:lumMod val="50000"/>
                  </a:schemeClr>
                </a:solidFill>
              </a:rPr>
              <a:t>	Game time will begin at 0900 Saturday morning at the Smithfield Parks and Recreation Sports Complex and Aquatics Center located at: </a:t>
            </a:r>
          </a:p>
          <a:p>
            <a:pPr marL="448056" indent="-384048" eaLnBrk="1" fontAlgn="auto" hangingPunct="1">
              <a:spcBef>
                <a:spcPct val="50000"/>
              </a:spcBef>
              <a:spcAft>
                <a:spcPts val="0"/>
              </a:spcAft>
              <a:buFont typeface="Wingdings 2" pitchFamily="18" charset="2"/>
              <a:buNone/>
              <a:defRPr/>
            </a:pPr>
            <a:r>
              <a:rPr lang="en-US" sz="1600" b="1" dirty="0" smtClean="0">
                <a:solidFill>
                  <a:schemeClr val="accent5">
                    <a:lumMod val="50000"/>
                  </a:schemeClr>
                </a:solidFill>
              </a:rPr>
              <a:t>       600 Booker Dairy Rd, Smithfield, NC 27577 (919) 934-2148</a:t>
            </a:r>
          </a:p>
          <a:p>
            <a:pPr marL="448056" indent="-384048" eaLnBrk="1" fontAlgn="auto" hangingPunct="1">
              <a:spcBef>
                <a:spcPct val="50000"/>
              </a:spcBef>
              <a:spcAft>
                <a:spcPts val="0"/>
              </a:spcAft>
              <a:buFont typeface="Wingdings 2" pitchFamily="18" charset="2"/>
              <a:buNone/>
              <a:defRPr/>
            </a:pPr>
            <a:r>
              <a:rPr lang="en-US" sz="1600" b="1" dirty="0" smtClean="0">
                <a:solidFill>
                  <a:schemeClr val="accent5">
                    <a:lumMod val="50000"/>
                  </a:schemeClr>
                </a:solidFill>
              </a:rPr>
              <a:t>-- Round robin will begin on </a:t>
            </a:r>
            <a:r>
              <a:rPr lang="en-US" sz="1600" b="1" u="sng" dirty="0" smtClean="0">
                <a:solidFill>
                  <a:schemeClr val="accent5">
                    <a:lumMod val="50000"/>
                  </a:schemeClr>
                </a:solidFill>
              </a:rPr>
              <a:t>Saturday </a:t>
            </a:r>
            <a:r>
              <a:rPr lang="en-US" sz="1600" b="1" dirty="0" smtClean="0">
                <a:solidFill>
                  <a:schemeClr val="accent5">
                    <a:lumMod val="50000"/>
                  </a:schemeClr>
                </a:solidFill>
              </a:rPr>
              <a:t>with the seeding of the teams. </a:t>
            </a:r>
          </a:p>
          <a:p>
            <a:pPr marL="448056" indent="-384048" eaLnBrk="1" fontAlgn="auto" hangingPunct="1">
              <a:spcBef>
                <a:spcPct val="50000"/>
              </a:spcBef>
              <a:spcAft>
                <a:spcPts val="0"/>
              </a:spcAft>
              <a:buNone/>
              <a:defRPr/>
            </a:pPr>
            <a:r>
              <a:rPr lang="en-US" sz="1600" b="1" dirty="0" smtClean="0">
                <a:solidFill>
                  <a:schemeClr val="accent5">
                    <a:lumMod val="50000"/>
                  </a:schemeClr>
                </a:solidFill>
              </a:rPr>
              <a:t>DOUBLE ELIMINATION will begin on </a:t>
            </a:r>
            <a:r>
              <a:rPr lang="en-US" sz="1600" b="1" u="sng" dirty="0" smtClean="0">
                <a:solidFill>
                  <a:schemeClr val="accent5">
                    <a:lumMod val="50000"/>
                  </a:schemeClr>
                </a:solidFill>
              </a:rPr>
              <a:t>Sunday at 0800</a:t>
            </a:r>
            <a:r>
              <a:rPr lang="en-US" sz="1600" b="1" dirty="0" smtClean="0">
                <a:solidFill>
                  <a:schemeClr val="accent5">
                    <a:lumMod val="50000"/>
                  </a:schemeClr>
                </a:solidFill>
              </a:rPr>
              <a:t>. Food and beverages are “pay as you go” (Concessions, BBQ, etc.).</a:t>
            </a:r>
          </a:p>
          <a:p>
            <a:endParaRPr lang="en-US" sz="1700" b="1" dirty="0" smtClean="0">
              <a:solidFill>
                <a:schemeClr val="accent5">
                  <a:lumMod val="50000"/>
                </a:schemeClr>
              </a:solidFill>
            </a:endParaRPr>
          </a:p>
          <a:p>
            <a:pPr>
              <a:buNone/>
            </a:pPr>
            <a:r>
              <a:rPr lang="en-US" sz="1700" b="1" dirty="0" smtClean="0">
                <a:solidFill>
                  <a:schemeClr val="accent5">
                    <a:lumMod val="50000"/>
                  </a:schemeClr>
                </a:solidFill>
              </a:rPr>
              <a:t>	Units intending to participate in the Southeastern AMMO Bowl must notify the tournament directors as soon as possible but NLT June 30, 2013.  Please provide two POCs, coach and assistant, team roster with all names, DSN number and e-mail addresses.  Also, please provide contact information of Squadron Commander and First Sgt.</a:t>
            </a:r>
          </a:p>
          <a:p>
            <a:pPr>
              <a:buNone/>
            </a:pPr>
            <a:r>
              <a:rPr lang="en-US" sz="1700" b="1" dirty="0" smtClean="0">
                <a:solidFill>
                  <a:schemeClr val="accent5">
                    <a:lumMod val="50000"/>
                  </a:schemeClr>
                </a:solidFill>
              </a:rPr>
              <a:t> 	An entry fee of $400.00 is due by 15 July.</a:t>
            </a:r>
            <a:r>
              <a:rPr lang="en-US" sz="1700" b="1" i="1" dirty="0" smtClean="0">
                <a:solidFill>
                  <a:schemeClr val="accent5">
                    <a:lumMod val="50000"/>
                  </a:schemeClr>
                </a:solidFill>
              </a:rPr>
              <a:t> Teams should make checks for their entry fees out to AMMO Top IV and mail to 4 EMS, Attn: TSgt Aaron McClellan, 1055 Weapons Lane, Seymour Johnson AFB, NC 27531.</a:t>
            </a:r>
            <a:endParaRPr lang="en-US" sz="1700" b="1" dirty="0" smtClean="0">
              <a:solidFill>
                <a:schemeClr val="accent5">
                  <a:lumMod val="50000"/>
                </a:schemeClr>
              </a:solidFill>
            </a:endParaRPr>
          </a:p>
          <a:p>
            <a:pPr marL="448056" indent="-384048" eaLnBrk="1" fontAlgn="auto" hangingPunct="1">
              <a:spcAft>
                <a:spcPts val="0"/>
              </a:spcAft>
              <a:buFont typeface="Wingdings 2"/>
              <a:buChar char=""/>
              <a:defRPr/>
            </a:pPr>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305800" cy="5006975"/>
          </a:xfrm>
        </p:spPr>
        <p:txBody>
          <a:bodyPr>
            <a:normAutofit fontScale="47500" lnSpcReduction="20000"/>
          </a:bodyPr>
          <a:lstStyle/>
          <a:p>
            <a:pPr marL="448056" indent="-384048" eaLnBrk="1" fontAlgn="auto" hangingPunct="1">
              <a:spcAft>
                <a:spcPts val="0"/>
              </a:spcAft>
              <a:buFont typeface="Wingdings 2"/>
              <a:buChar char=""/>
              <a:defRPr/>
            </a:pPr>
            <a:endParaRPr lang="en-US" sz="3200" b="1" dirty="0" smtClean="0">
              <a:solidFill>
                <a:srgbClr val="00B050"/>
              </a:solidFill>
            </a:endParaRPr>
          </a:p>
          <a:p>
            <a:pPr marL="448056" indent="-384048" eaLnBrk="1" fontAlgn="auto" hangingPunct="1">
              <a:spcAft>
                <a:spcPts val="0"/>
              </a:spcAft>
              <a:buFont typeface="Wingdings 2" pitchFamily="18" charset="2"/>
              <a:buNone/>
              <a:defRPr/>
            </a:pPr>
            <a:r>
              <a:rPr lang="en-US" sz="3800" i="1" u="sng" dirty="0" smtClean="0">
                <a:solidFill>
                  <a:schemeClr val="accent5">
                    <a:lumMod val="50000"/>
                  </a:schemeClr>
                </a:solidFill>
              </a:rPr>
              <a:t>-Number one:</a:t>
            </a:r>
            <a:r>
              <a:rPr lang="en-US" sz="3800" i="1" dirty="0" smtClean="0">
                <a:solidFill>
                  <a:schemeClr val="accent5">
                    <a:lumMod val="50000"/>
                  </a:schemeClr>
                </a:solidFill>
              </a:rPr>
              <a:t>  </a:t>
            </a:r>
            <a:r>
              <a:rPr lang="en-US" sz="3800" dirty="0" smtClean="0">
                <a:solidFill>
                  <a:schemeClr val="accent5">
                    <a:lumMod val="50000"/>
                  </a:schemeClr>
                </a:solidFill>
              </a:rPr>
              <a:t>Respect each other and family members. Enough said. This is too good to be shut down… expect local community members</a:t>
            </a:r>
          </a:p>
          <a:p>
            <a:pPr marL="448056" indent="-384048" eaLnBrk="1" fontAlgn="auto" hangingPunct="1">
              <a:spcAft>
                <a:spcPts val="0"/>
              </a:spcAft>
              <a:buFont typeface="Wingdings 2"/>
              <a:buChar char=""/>
              <a:defRPr/>
            </a:pPr>
            <a:endParaRPr lang="en-US" sz="3800" dirty="0" smtClean="0">
              <a:solidFill>
                <a:schemeClr val="accent5">
                  <a:lumMod val="50000"/>
                </a:schemeClr>
              </a:solidFill>
            </a:endParaRPr>
          </a:p>
          <a:p>
            <a:pPr marL="448056" indent="-384048" eaLnBrk="1" fontAlgn="auto" hangingPunct="1">
              <a:spcAft>
                <a:spcPts val="0"/>
              </a:spcAft>
              <a:buFont typeface="Wingdings 2" pitchFamily="18" charset="2"/>
              <a:buNone/>
              <a:defRPr/>
            </a:pPr>
            <a:r>
              <a:rPr lang="en-US" sz="3800" dirty="0" smtClean="0">
                <a:solidFill>
                  <a:schemeClr val="accent5">
                    <a:lumMod val="50000"/>
                  </a:schemeClr>
                </a:solidFill>
              </a:rPr>
              <a:t>- The legal age to consume alcohol is 21. Alcohol will be served at the icebreaker, so please drink responsibly! </a:t>
            </a:r>
          </a:p>
          <a:p>
            <a:pPr marL="448056" indent="-384048" eaLnBrk="1" fontAlgn="auto" hangingPunct="1">
              <a:spcAft>
                <a:spcPts val="0"/>
              </a:spcAft>
              <a:buFont typeface="Wingdings 2"/>
              <a:buChar char=""/>
              <a:defRPr/>
            </a:pPr>
            <a:endParaRPr lang="en-US" sz="3800" dirty="0" smtClean="0">
              <a:solidFill>
                <a:schemeClr val="accent5">
                  <a:lumMod val="50000"/>
                </a:schemeClr>
              </a:solidFill>
            </a:endParaRPr>
          </a:p>
          <a:p>
            <a:pPr marL="448056" indent="-384048" eaLnBrk="1" fontAlgn="auto" hangingPunct="1">
              <a:spcAft>
                <a:spcPts val="0"/>
              </a:spcAft>
              <a:buFont typeface="Wingdings 2" pitchFamily="18" charset="2"/>
              <a:buNone/>
              <a:defRPr/>
            </a:pPr>
            <a:r>
              <a:rPr lang="en-US" sz="3800" dirty="0" smtClean="0">
                <a:solidFill>
                  <a:schemeClr val="accent5">
                    <a:lumMod val="50000"/>
                  </a:schemeClr>
                </a:solidFill>
              </a:rPr>
              <a:t>- Have a plan to and from the fields as well as Saturday night if you intend on going out. </a:t>
            </a:r>
            <a:r>
              <a:rPr lang="en-US" sz="3800" i="1" u="sng" dirty="0" smtClean="0">
                <a:solidFill>
                  <a:schemeClr val="accent5">
                    <a:lumMod val="50000"/>
                  </a:schemeClr>
                </a:solidFill>
              </a:rPr>
              <a:t>Don’t drink and drive! We will have designated drivers to get you back to the hotel.</a:t>
            </a:r>
          </a:p>
          <a:p>
            <a:pPr marL="448056" indent="-384048" eaLnBrk="1" fontAlgn="auto" hangingPunct="1">
              <a:spcAft>
                <a:spcPts val="0"/>
              </a:spcAft>
              <a:buFont typeface="Wingdings 2"/>
              <a:buChar char=""/>
              <a:defRPr/>
            </a:pPr>
            <a:endParaRPr lang="en-US" sz="3800" i="1" u="sng" dirty="0" smtClean="0">
              <a:solidFill>
                <a:schemeClr val="accent5">
                  <a:lumMod val="50000"/>
                </a:schemeClr>
              </a:solidFill>
            </a:endParaRPr>
          </a:p>
          <a:p>
            <a:pPr marL="448056" indent="-384048" eaLnBrk="1" fontAlgn="auto" hangingPunct="1">
              <a:spcAft>
                <a:spcPts val="0"/>
              </a:spcAft>
              <a:buFont typeface="Wingdings 2" pitchFamily="18" charset="2"/>
              <a:buNone/>
              <a:defRPr/>
            </a:pPr>
            <a:r>
              <a:rPr lang="en-US" sz="3800" dirty="0" smtClean="0">
                <a:solidFill>
                  <a:schemeClr val="accent5">
                    <a:lumMod val="50000"/>
                  </a:schemeClr>
                </a:solidFill>
              </a:rPr>
              <a:t>-Respect the hotel and the Smithfield Parks and </a:t>
            </a:r>
            <a:r>
              <a:rPr lang="en-US" sz="3800" dirty="0" err="1" smtClean="0">
                <a:solidFill>
                  <a:schemeClr val="accent5">
                    <a:lumMod val="50000"/>
                  </a:schemeClr>
                </a:solidFill>
              </a:rPr>
              <a:t>Recs</a:t>
            </a:r>
            <a:r>
              <a:rPr lang="en-US" sz="3800" dirty="0" smtClean="0">
                <a:solidFill>
                  <a:schemeClr val="accent5">
                    <a:lumMod val="50000"/>
                  </a:schemeClr>
                </a:solidFill>
              </a:rPr>
              <a:t> complex. They have given us a great deal and the local community expects a great atmosphere to watch us play… please act accordingly.</a:t>
            </a:r>
          </a:p>
          <a:p>
            <a:pPr marL="448056" indent="-384048" eaLnBrk="1" fontAlgn="auto" hangingPunct="1">
              <a:spcAft>
                <a:spcPts val="0"/>
              </a:spcAft>
              <a:buFont typeface="Wingdings 2"/>
              <a:buChar char=""/>
              <a:defRPr/>
            </a:pPr>
            <a:endParaRPr lang="en-US" sz="3800" dirty="0" smtClean="0">
              <a:solidFill>
                <a:schemeClr val="accent5">
                  <a:lumMod val="50000"/>
                </a:schemeClr>
              </a:solidFill>
            </a:endParaRPr>
          </a:p>
          <a:p>
            <a:pPr marL="448056" indent="-384048" eaLnBrk="1" fontAlgn="auto" hangingPunct="1">
              <a:spcAft>
                <a:spcPts val="0"/>
              </a:spcAft>
              <a:buFont typeface="Wingdings 2" pitchFamily="18" charset="2"/>
              <a:buNone/>
              <a:defRPr/>
            </a:pPr>
            <a:r>
              <a:rPr lang="en-US" sz="3800" dirty="0" smtClean="0">
                <a:solidFill>
                  <a:schemeClr val="accent5">
                    <a:lumMod val="50000"/>
                  </a:schemeClr>
                </a:solidFill>
              </a:rPr>
              <a:t>-Bottom line we want everyone to have a great time! Use common sense and watch out for your fellow AMMO Troop. </a:t>
            </a:r>
            <a:r>
              <a:rPr lang="en-US" sz="3800" i="1" u="sng" dirty="0" smtClean="0">
                <a:solidFill>
                  <a:schemeClr val="accent5">
                    <a:lumMod val="50000"/>
                  </a:schemeClr>
                </a:solidFill>
              </a:rPr>
              <a:t>We expect the Ranking Individual/Team coach to be responsible for personnel from their units.</a:t>
            </a:r>
          </a:p>
          <a:p>
            <a:pPr marL="448056" indent="-384048" eaLnBrk="1" fontAlgn="auto" hangingPunct="1">
              <a:spcAft>
                <a:spcPts val="0"/>
              </a:spcAft>
              <a:buFont typeface="Wingdings 2"/>
              <a:buChar char=""/>
              <a:defRPr/>
            </a:pPr>
            <a:endParaRPr lang="en-US" dirty="0"/>
          </a:p>
        </p:txBody>
      </p:sp>
      <p:sp>
        <p:nvSpPr>
          <p:cNvPr id="2" name="Title 1"/>
          <p:cNvSpPr>
            <a:spLocks noGrp="1"/>
          </p:cNvSpPr>
          <p:nvPr>
            <p:ph type="title"/>
          </p:nvPr>
        </p:nvSpPr>
        <p:spPr>
          <a:xfrm>
            <a:off x="457200" y="0"/>
            <a:ext cx="8229600" cy="1399032"/>
          </a:xfrm>
        </p:spPr>
        <p:txBody>
          <a:bodyPr/>
          <a:lstStyle/>
          <a:p>
            <a:pPr marL="484632" indent="0" algn="ctr" eaLnBrk="1" fontAlgn="auto" hangingPunct="1">
              <a:spcAft>
                <a:spcPts val="0"/>
              </a:spcAft>
              <a:defRPr/>
            </a:pPr>
            <a:r>
              <a:rPr lang="en-US" sz="5400" dirty="0" smtClean="0">
                <a:solidFill>
                  <a:srgbClr val="00B050"/>
                </a:solidFill>
              </a:rPr>
              <a:t>Personal Conduct</a:t>
            </a:r>
            <a:endParaRPr lang="en-US" sz="5400" dirty="0">
              <a:solidFill>
                <a:srgbClr val="00B050"/>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Content Placeholder 2"/>
          <p:cNvSpPr>
            <a:spLocks noGrp="1"/>
          </p:cNvSpPr>
          <p:nvPr>
            <p:ph idx="1"/>
          </p:nvPr>
        </p:nvSpPr>
        <p:spPr/>
        <p:txBody>
          <a:bodyPr/>
          <a:lstStyle/>
          <a:p>
            <a:pPr eaLnBrk="1" hangingPunct="1">
              <a:buFont typeface="Wingdings 2" pitchFamily="18" charset="2"/>
              <a:buNone/>
            </a:pPr>
            <a:endParaRPr lang="en-US" sz="1400" u="sng" smtClean="0">
              <a:hlinkClick r:id="rId2"/>
            </a:endParaRPr>
          </a:p>
          <a:p>
            <a:pPr eaLnBrk="1" hangingPunct="1">
              <a:buFont typeface="Wingdings 2" pitchFamily="18" charset="2"/>
              <a:buNone/>
            </a:pPr>
            <a:endParaRPr lang="en-US" sz="1400" u="sng" smtClean="0">
              <a:hlinkClick r:id="rId2"/>
            </a:endParaRPr>
          </a:p>
        </p:txBody>
      </p:sp>
      <p:sp>
        <p:nvSpPr>
          <p:cNvPr id="2" name="Title 1"/>
          <p:cNvSpPr>
            <a:spLocks noGrp="1"/>
          </p:cNvSpPr>
          <p:nvPr>
            <p:ph type="title"/>
          </p:nvPr>
        </p:nvSpPr>
        <p:spPr>
          <a:xfrm>
            <a:off x="457200" y="685800"/>
            <a:ext cx="8229600" cy="1219200"/>
          </a:xfrm>
        </p:spPr>
        <p:txBody>
          <a:bodyPr>
            <a:noAutofit/>
          </a:bodyPr>
          <a:lstStyle/>
          <a:p>
            <a:pPr marL="484632" indent="0" algn="ctr" eaLnBrk="1" fontAlgn="auto" hangingPunct="1">
              <a:spcAft>
                <a:spcPts val="0"/>
              </a:spcAft>
              <a:defRPr/>
            </a:pPr>
            <a:r>
              <a:rPr lang="en-US" sz="5400" dirty="0" smtClean="0">
                <a:solidFill>
                  <a:srgbClr val="00B050"/>
                </a:solidFill>
              </a:rPr>
              <a:t>Icebreaker/ Hotel Information</a:t>
            </a:r>
            <a:endParaRPr lang="en-US" sz="5400" dirty="0">
              <a:solidFill>
                <a:srgbClr val="00B050"/>
              </a:solidFill>
            </a:endParaRPr>
          </a:p>
        </p:txBody>
      </p:sp>
      <p:sp>
        <p:nvSpPr>
          <p:cNvPr id="12292" name="Rectangle 3"/>
          <p:cNvSpPr>
            <a:spLocks noChangeArrowheads="1"/>
          </p:cNvSpPr>
          <p:nvPr/>
        </p:nvSpPr>
        <p:spPr bwMode="auto">
          <a:xfrm>
            <a:off x="304800" y="1676400"/>
            <a:ext cx="8534400" cy="4967514"/>
          </a:xfrm>
          <a:prstGeom prst="rect">
            <a:avLst/>
          </a:prstGeom>
          <a:noFill/>
          <a:ln w="9525">
            <a:noFill/>
            <a:miter lim="800000"/>
            <a:headEnd/>
            <a:tailEnd/>
          </a:ln>
        </p:spPr>
        <p:txBody>
          <a:bodyPr>
            <a:spAutoFit/>
          </a:bodyPr>
          <a:lstStyle/>
          <a:p>
            <a:pPr algn="ctr">
              <a:lnSpc>
                <a:spcPct val="90000"/>
              </a:lnSpc>
            </a:pPr>
            <a:endParaRPr lang="en-US" sz="2800" b="1" u="sng" dirty="0">
              <a:latin typeface="Century Gothic" pitchFamily="34" charset="0"/>
            </a:endParaRPr>
          </a:p>
          <a:p>
            <a:pPr algn="ctr">
              <a:lnSpc>
                <a:spcPct val="90000"/>
              </a:lnSpc>
            </a:pPr>
            <a:r>
              <a:rPr lang="en-US" sz="2800" b="1" u="sng" dirty="0" smtClean="0">
                <a:solidFill>
                  <a:schemeClr val="accent5">
                    <a:lumMod val="50000"/>
                  </a:schemeClr>
                </a:solidFill>
                <a:latin typeface="Century Gothic" pitchFamily="34" charset="0"/>
              </a:rPr>
              <a:t>Hotel Reservations</a:t>
            </a:r>
            <a:r>
              <a:rPr lang="en-US" sz="2800" b="1" u="sng" dirty="0">
                <a:solidFill>
                  <a:schemeClr val="accent5">
                    <a:lumMod val="50000"/>
                  </a:schemeClr>
                </a:solidFill>
                <a:latin typeface="Century Gothic" pitchFamily="34" charset="0"/>
              </a:rPr>
              <a:t>: </a:t>
            </a:r>
            <a:endParaRPr lang="en-US" sz="2800" b="1" u="sng" dirty="0" smtClean="0">
              <a:solidFill>
                <a:schemeClr val="accent5">
                  <a:lumMod val="50000"/>
                </a:schemeClr>
              </a:solidFill>
              <a:latin typeface="Century Gothic" pitchFamily="34" charset="0"/>
            </a:endParaRPr>
          </a:p>
          <a:p>
            <a:pPr algn="ctr">
              <a:lnSpc>
                <a:spcPct val="90000"/>
              </a:lnSpc>
            </a:pPr>
            <a:r>
              <a:rPr lang="en-US" sz="2800" b="1" u="sng" dirty="0" smtClean="0">
                <a:solidFill>
                  <a:schemeClr val="accent5">
                    <a:lumMod val="50000"/>
                  </a:schemeClr>
                </a:solidFill>
                <a:latin typeface="Century Gothic" pitchFamily="34" charset="0"/>
              </a:rPr>
              <a:t>Sleep Inn--919-209-2372</a:t>
            </a:r>
            <a:r>
              <a:rPr lang="en-US" sz="2800" u="sng" dirty="0" smtClean="0">
                <a:solidFill>
                  <a:schemeClr val="accent5">
                    <a:lumMod val="50000"/>
                  </a:schemeClr>
                </a:solidFill>
                <a:latin typeface="Century Gothic" pitchFamily="34" charset="0"/>
              </a:rPr>
              <a:t> $86.00 per night</a:t>
            </a:r>
          </a:p>
          <a:p>
            <a:pPr algn="ctr">
              <a:lnSpc>
                <a:spcPct val="90000"/>
              </a:lnSpc>
            </a:pPr>
            <a:r>
              <a:rPr lang="en-US" sz="2800" b="1" u="sng" dirty="0" smtClean="0">
                <a:solidFill>
                  <a:schemeClr val="accent5">
                    <a:lumMod val="50000"/>
                  </a:schemeClr>
                </a:solidFill>
                <a:latin typeface="Century Gothic" pitchFamily="34" charset="0"/>
              </a:rPr>
              <a:t>Super 8--919-989-8988 </a:t>
            </a:r>
            <a:r>
              <a:rPr lang="en-US" sz="2800" u="sng" dirty="0" smtClean="0">
                <a:solidFill>
                  <a:schemeClr val="accent5">
                    <a:lumMod val="50000"/>
                  </a:schemeClr>
                </a:solidFill>
                <a:latin typeface="Century Gothic" pitchFamily="34" charset="0"/>
              </a:rPr>
              <a:t>$83.31/66.58</a:t>
            </a:r>
            <a:r>
              <a:rPr lang="en-US" sz="2400" u="sng" dirty="0" smtClean="0">
                <a:solidFill>
                  <a:schemeClr val="accent5">
                    <a:lumMod val="50000"/>
                  </a:schemeClr>
                </a:solidFill>
                <a:latin typeface="Century Gothic" pitchFamily="34" charset="0"/>
              </a:rPr>
              <a:t>(Sun) per night</a:t>
            </a:r>
          </a:p>
          <a:p>
            <a:pPr>
              <a:lnSpc>
                <a:spcPct val="90000"/>
              </a:lnSpc>
            </a:pPr>
            <a:endParaRPr lang="en-US" dirty="0">
              <a:solidFill>
                <a:schemeClr val="accent5">
                  <a:lumMod val="50000"/>
                </a:schemeClr>
              </a:solidFill>
              <a:latin typeface="Century Gothic" pitchFamily="34" charset="0"/>
            </a:endParaRPr>
          </a:p>
          <a:p>
            <a:pPr lvl="1">
              <a:lnSpc>
                <a:spcPct val="90000"/>
              </a:lnSpc>
            </a:pPr>
            <a:r>
              <a:rPr lang="en-US" sz="2000" dirty="0">
                <a:solidFill>
                  <a:schemeClr val="accent5">
                    <a:lumMod val="50000"/>
                  </a:schemeClr>
                </a:solidFill>
                <a:latin typeface="Century Gothic" pitchFamily="34" charset="0"/>
              </a:rPr>
              <a:t>-Under the name </a:t>
            </a:r>
            <a:r>
              <a:rPr lang="en-US" sz="2000" dirty="0" smtClean="0">
                <a:solidFill>
                  <a:schemeClr val="accent5">
                    <a:lumMod val="50000"/>
                  </a:schemeClr>
                </a:solidFill>
                <a:latin typeface="Century Gothic" pitchFamily="34" charset="0"/>
              </a:rPr>
              <a:t>“James Pyeatt”</a:t>
            </a:r>
            <a:r>
              <a:rPr lang="en-US" sz="1400" dirty="0" smtClean="0">
                <a:solidFill>
                  <a:schemeClr val="accent5">
                    <a:lumMod val="50000"/>
                  </a:schemeClr>
                </a:solidFill>
                <a:latin typeface="Century Gothic" pitchFamily="34" charset="0"/>
              </a:rPr>
              <a:t>(30 Rooms are blocked at Sleep Inn, Super 8)</a:t>
            </a:r>
          </a:p>
          <a:p>
            <a:pPr lvl="1">
              <a:lnSpc>
                <a:spcPct val="90000"/>
              </a:lnSpc>
            </a:pPr>
            <a:r>
              <a:rPr lang="en-US" sz="1400" dirty="0" smtClean="0">
                <a:solidFill>
                  <a:schemeClr val="accent5">
                    <a:lumMod val="50000"/>
                  </a:schemeClr>
                </a:solidFill>
                <a:latin typeface="Century Gothic" pitchFamily="34" charset="0"/>
              </a:rPr>
              <a:t>	Other hotels in the area: Jameson, Comfort Inn, Holiday Inn Express, </a:t>
            </a:r>
            <a:endParaRPr lang="en-US" sz="1400" dirty="0">
              <a:solidFill>
                <a:schemeClr val="accent5">
                  <a:lumMod val="50000"/>
                </a:schemeClr>
              </a:solidFill>
              <a:latin typeface="Century Gothic" pitchFamily="34" charset="0"/>
            </a:endParaRPr>
          </a:p>
          <a:p>
            <a:pPr lvl="1">
              <a:lnSpc>
                <a:spcPct val="90000"/>
              </a:lnSpc>
            </a:pPr>
            <a:endParaRPr lang="en-US" sz="1400" dirty="0">
              <a:solidFill>
                <a:schemeClr val="accent5">
                  <a:lumMod val="50000"/>
                </a:schemeClr>
              </a:solidFill>
              <a:latin typeface="Century Gothic" pitchFamily="34" charset="0"/>
            </a:endParaRPr>
          </a:p>
          <a:p>
            <a:pPr lvl="1">
              <a:lnSpc>
                <a:spcPct val="90000"/>
              </a:lnSpc>
            </a:pPr>
            <a:endParaRPr lang="en-US" sz="2000" dirty="0">
              <a:solidFill>
                <a:schemeClr val="accent5">
                  <a:lumMod val="50000"/>
                </a:schemeClr>
              </a:solidFill>
              <a:latin typeface="Century Gothic" pitchFamily="34" charset="0"/>
            </a:endParaRPr>
          </a:p>
          <a:p>
            <a:pPr lvl="1">
              <a:lnSpc>
                <a:spcPct val="90000"/>
              </a:lnSpc>
            </a:pPr>
            <a:r>
              <a:rPr lang="en-US" sz="2000" dirty="0">
                <a:solidFill>
                  <a:schemeClr val="accent5">
                    <a:lumMod val="50000"/>
                  </a:schemeClr>
                </a:solidFill>
                <a:latin typeface="Century Gothic" pitchFamily="34" charset="0"/>
              </a:rPr>
              <a:t>-</a:t>
            </a:r>
            <a:r>
              <a:rPr lang="en-US" sz="2000" b="1" i="1" u="sng" dirty="0">
                <a:solidFill>
                  <a:schemeClr val="accent5">
                    <a:lumMod val="50000"/>
                  </a:schemeClr>
                </a:solidFill>
                <a:latin typeface="Century Gothic" pitchFamily="34" charset="0"/>
              </a:rPr>
              <a:t>Beer and food will be provided during icebreaker FREE of </a:t>
            </a:r>
            <a:r>
              <a:rPr lang="en-US" sz="2000" b="1" i="1" u="sng" dirty="0" smtClean="0">
                <a:solidFill>
                  <a:schemeClr val="accent5">
                    <a:lumMod val="50000"/>
                  </a:schemeClr>
                </a:solidFill>
                <a:latin typeface="Century Gothic" pitchFamily="34" charset="0"/>
              </a:rPr>
              <a:t>charge to players (Guests and family members $5.00 each)</a:t>
            </a:r>
            <a:endParaRPr lang="en-US" sz="2000" b="1" i="1" u="sng" dirty="0">
              <a:solidFill>
                <a:schemeClr val="accent5">
                  <a:lumMod val="50000"/>
                </a:schemeClr>
              </a:solidFill>
              <a:latin typeface="Century Gothic" pitchFamily="34" charset="0"/>
            </a:endParaRPr>
          </a:p>
          <a:p>
            <a:pPr lvl="1">
              <a:lnSpc>
                <a:spcPct val="90000"/>
              </a:lnSpc>
            </a:pPr>
            <a:endParaRPr lang="en-US" sz="2000" dirty="0">
              <a:solidFill>
                <a:schemeClr val="accent5">
                  <a:lumMod val="50000"/>
                </a:schemeClr>
              </a:solidFill>
              <a:latin typeface="Century Gothic" pitchFamily="34" charset="0"/>
            </a:endParaRPr>
          </a:p>
          <a:p>
            <a:pPr lvl="1">
              <a:lnSpc>
                <a:spcPct val="90000"/>
              </a:lnSpc>
            </a:pPr>
            <a:endParaRPr lang="en-US" sz="2000" dirty="0">
              <a:solidFill>
                <a:schemeClr val="accent5">
                  <a:lumMod val="50000"/>
                </a:schemeClr>
              </a:solidFill>
              <a:latin typeface="Century Gothic" pitchFamily="34" charset="0"/>
            </a:endParaRPr>
          </a:p>
          <a:p>
            <a:pPr lvl="1">
              <a:lnSpc>
                <a:spcPct val="90000"/>
              </a:lnSpc>
            </a:pPr>
            <a:r>
              <a:rPr lang="en-US" sz="2000" dirty="0">
                <a:solidFill>
                  <a:schemeClr val="accent5">
                    <a:lumMod val="50000"/>
                  </a:schemeClr>
                </a:solidFill>
                <a:latin typeface="Century Gothic" pitchFamily="34" charset="0"/>
              </a:rPr>
              <a:t>-I </a:t>
            </a:r>
            <a:r>
              <a:rPr lang="en-US" sz="2000" dirty="0" smtClean="0">
                <a:solidFill>
                  <a:schemeClr val="accent5">
                    <a:lumMod val="50000"/>
                  </a:schemeClr>
                </a:solidFill>
                <a:latin typeface="Century Gothic" pitchFamily="34" charset="0"/>
              </a:rPr>
              <a:t>recommend </a:t>
            </a:r>
            <a:r>
              <a:rPr lang="en-US" sz="2000" dirty="0">
                <a:solidFill>
                  <a:schemeClr val="accent5">
                    <a:lumMod val="50000"/>
                  </a:schemeClr>
                </a:solidFill>
                <a:latin typeface="Century Gothic" pitchFamily="34" charset="0"/>
              </a:rPr>
              <a:t>that everyone stay at the </a:t>
            </a:r>
            <a:r>
              <a:rPr lang="en-US" sz="2000" dirty="0" smtClean="0">
                <a:solidFill>
                  <a:schemeClr val="accent5">
                    <a:lumMod val="50000"/>
                  </a:schemeClr>
                </a:solidFill>
                <a:latin typeface="Century Gothic" pitchFamily="34" charset="0"/>
              </a:rPr>
              <a:t>Sleep Inn for </a:t>
            </a:r>
            <a:r>
              <a:rPr lang="en-US" sz="2000" dirty="0">
                <a:solidFill>
                  <a:schemeClr val="accent5">
                    <a:lumMod val="50000"/>
                  </a:schemeClr>
                </a:solidFill>
                <a:latin typeface="Century Gothic" pitchFamily="34" charset="0"/>
              </a:rPr>
              <a:t>the weekend. </a:t>
            </a:r>
            <a:r>
              <a:rPr lang="en-US" sz="2000" b="1" i="1" u="sng" dirty="0" smtClean="0">
                <a:solidFill>
                  <a:schemeClr val="accent5">
                    <a:lumMod val="50000"/>
                  </a:schemeClr>
                </a:solidFill>
                <a:latin typeface="Century Gothic" pitchFamily="34" charset="0"/>
              </a:rPr>
              <a:t>It’s the nicest hotel in the area for the price!</a:t>
            </a:r>
            <a:endParaRPr lang="en-US" sz="2000" b="1" i="1" u="sng" dirty="0">
              <a:solidFill>
                <a:schemeClr val="accent5">
                  <a:lumMod val="50000"/>
                </a:schemeClr>
              </a:solidFill>
              <a:latin typeface="Century Gothic" pitchFamily="34" charset="0"/>
            </a:endParaRPr>
          </a:p>
          <a:p>
            <a:pPr lvl="1">
              <a:lnSpc>
                <a:spcPct val="90000"/>
              </a:lnSpc>
            </a:pPr>
            <a:endParaRPr lang="en-US" sz="2000" dirty="0">
              <a:latin typeface="Century Gothic" pitchFamily="34"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410200"/>
          </a:xfrm>
        </p:spPr>
        <p:txBody>
          <a:bodyPr>
            <a:normAutofit/>
          </a:bodyPr>
          <a:lstStyle/>
          <a:p>
            <a:pPr marL="448056" indent="-384048" eaLnBrk="1" fontAlgn="auto" hangingPunct="1">
              <a:lnSpc>
                <a:spcPct val="80000"/>
              </a:lnSpc>
              <a:spcAft>
                <a:spcPts val="0"/>
              </a:spcAft>
              <a:buFont typeface="Wingdings 2" pitchFamily="18" charset="2"/>
              <a:buNone/>
              <a:defRPr/>
            </a:pPr>
            <a:r>
              <a:rPr lang="en-US" sz="1600" b="1" u="sng" dirty="0" smtClean="0">
                <a:solidFill>
                  <a:schemeClr val="accent5">
                    <a:lumMod val="50000"/>
                  </a:schemeClr>
                </a:solidFill>
              </a:rPr>
              <a:t>Format:</a:t>
            </a:r>
            <a:r>
              <a:rPr lang="en-US" sz="1600" dirty="0" smtClean="0">
                <a:solidFill>
                  <a:schemeClr val="accent5">
                    <a:lumMod val="50000"/>
                  </a:schemeClr>
                </a:solidFill>
              </a:rPr>
              <a:t>	</a:t>
            </a:r>
          </a:p>
          <a:p>
            <a:pPr marL="822960" lvl="1" eaLnBrk="1" fontAlgn="auto" hangingPunct="1">
              <a:lnSpc>
                <a:spcPct val="80000"/>
              </a:lnSpc>
              <a:spcAft>
                <a:spcPts val="0"/>
              </a:spcAft>
              <a:buFont typeface="Verdana" pitchFamily="34" charset="0"/>
              <a:buNone/>
              <a:defRPr/>
            </a:pPr>
            <a:r>
              <a:rPr lang="en-US" sz="1600" dirty="0" smtClean="0">
                <a:solidFill>
                  <a:schemeClr val="accent5">
                    <a:lumMod val="50000"/>
                  </a:schemeClr>
                </a:solidFill>
              </a:rPr>
              <a:t>USSSA pitching/fielding start with 1-1 count for all games.</a:t>
            </a:r>
          </a:p>
          <a:p>
            <a:pPr marL="822960" lvl="1" eaLnBrk="1" fontAlgn="auto" hangingPunct="1">
              <a:lnSpc>
                <a:spcPct val="80000"/>
              </a:lnSpc>
              <a:spcAft>
                <a:spcPts val="0"/>
              </a:spcAft>
              <a:buFont typeface="Verdana"/>
              <a:buChar char="›"/>
              <a:defRPr/>
            </a:pPr>
            <a:endParaRPr lang="en-US" sz="1600" b="1" u="sng" dirty="0" smtClean="0">
              <a:solidFill>
                <a:schemeClr val="accent5">
                  <a:lumMod val="50000"/>
                </a:schemeClr>
              </a:solidFill>
            </a:endParaRPr>
          </a:p>
          <a:p>
            <a:pPr marL="448056" indent="-384048" eaLnBrk="1" fontAlgn="auto" hangingPunct="1">
              <a:lnSpc>
                <a:spcPct val="80000"/>
              </a:lnSpc>
              <a:spcAft>
                <a:spcPts val="0"/>
              </a:spcAft>
              <a:buFont typeface="Wingdings 2" pitchFamily="18" charset="2"/>
              <a:buNone/>
              <a:defRPr/>
            </a:pPr>
            <a:r>
              <a:rPr lang="en-US" sz="1600" b="1" u="sng" dirty="0" smtClean="0">
                <a:solidFill>
                  <a:schemeClr val="accent5">
                    <a:lumMod val="50000"/>
                  </a:schemeClr>
                </a:solidFill>
              </a:rPr>
              <a:t>Equipment:	</a:t>
            </a:r>
            <a:endParaRPr lang="en-US" sz="1600" dirty="0" smtClean="0">
              <a:solidFill>
                <a:schemeClr val="accent5">
                  <a:lumMod val="50000"/>
                </a:schemeClr>
              </a:solidFill>
            </a:endParaRPr>
          </a:p>
          <a:p>
            <a:pPr marL="822960" lvl="1" eaLnBrk="1" fontAlgn="auto" hangingPunct="1">
              <a:lnSpc>
                <a:spcPct val="80000"/>
              </a:lnSpc>
              <a:spcAft>
                <a:spcPts val="0"/>
              </a:spcAft>
              <a:buFont typeface="Verdana" pitchFamily="34" charset="0"/>
              <a:buNone/>
              <a:defRPr/>
            </a:pPr>
            <a:r>
              <a:rPr lang="en-US" sz="1600" dirty="0" smtClean="0">
                <a:solidFill>
                  <a:schemeClr val="accent5">
                    <a:lumMod val="50000"/>
                  </a:schemeClr>
                </a:solidFill>
              </a:rPr>
              <a:t>Any bats that are ASA/USSSA/ISA/NSA approved.</a:t>
            </a:r>
          </a:p>
          <a:p>
            <a:pPr marL="822960" lvl="1" eaLnBrk="1" fontAlgn="auto" hangingPunct="1">
              <a:lnSpc>
                <a:spcPct val="80000"/>
              </a:lnSpc>
              <a:spcAft>
                <a:spcPts val="0"/>
              </a:spcAft>
              <a:buFont typeface="Verdana" pitchFamily="34" charset="0"/>
              <a:buNone/>
              <a:defRPr/>
            </a:pPr>
            <a:r>
              <a:rPr lang="en-US" sz="1600" dirty="0" smtClean="0">
                <a:solidFill>
                  <a:schemeClr val="accent5">
                    <a:lumMod val="50000"/>
                  </a:schemeClr>
                </a:solidFill>
              </a:rPr>
              <a:t>NO ULTRA II.</a:t>
            </a:r>
          </a:p>
          <a:p>
            <a:pPr marL="822960" lvl="1" eaLnBrk="1" fontAlgn="auto" hangingPunct="1">
              <a:lnSpc>
                <a:spcPct val="80000"/>
              </a:lnSpc>
              <a:spcAft>
                <a:spcPts val="0"/>
              </a:spcAft>
              <a:buFont typeface="Verdana" pitchFamily="34" charset="0"/>
              <a:buNone/>
              <a:defRPr/>
            </a:pPr>
            <a:r>
              <a:rPr lang="en-US" sz="1600" dirty="0" smtClean="0">
                <a:solidFill>
                  <a:schemeClr val="accent5">
                    <a:lumMod val="50000"/>
                  </a:schemeClr>
                </a:solidFill>
              </a:rPr>
              <a:t>Bats in question will be inspected by officials. Tournament committee will </a:t>
            </a:r>
          </a:p>
          <a:p>
            <a:pPr marL="822960" lvl="1" eaLnBrk="1" fontAlgn="auto" hangingPunct="1">
              <a:lnSpc>
                <a:spcPct val="80000"/>
              </a:lnSpc>
              <a:spcAft>
                <a:spcPts val="0"/>
              </a:spcAft>
              <a:buFont typeface="Verdana" pitchFamily="34" charset="0"/>
              <a:buNone/>
              <a:defRPr/>
            </a:pPr>
            <a:r>
              <a:rPr lang="en-US" sz="1600" dirty="0" smtClean="0">
                <a:solidFill>
                  <a:schemeClr val="accent5">
                    <a:lumMod val="50000"/>
                  </a:schemeClr>
                </a:solidFill>
              </a:rPr>
              <a:t>make final ruling.</a:t>
            </a:r>
          </a:p>
          <a:p>
            <a:pPr marL="822960" lvl="1" eaLnBrk="1" fontAlgn="auto" hangingPunct="1">
              <a:lnSpc>
                <a:spcPct val="80000"/>
              </a:lnSpc>
              <a:spcAft>
                <a:spcPts val="0"/>
              </a:spcAft>
              <a:buFont typeface="Verdana" pitchFamily="34" charset="0"/>
              <a:buNone/>
              <a:defRPr/>
            </a:pPr>
            <a:r>
              <a:rPr lang="en-US" sz="1600" dirty="0" smtClean="0">
                <a:solidFill>
                  <a:schemeClr val="accent5">
                    <a:lumMod val="50000"/>
                  </a:schemeClr>
                </a:solidFill>
              </a:rPr>
              <a:t>Balls are provided for all games, only those provided will be allowed!!!</a:t>
            </a:r>
          </a:p>
          <a:p>
            <a:pPr marL="822960" lvl="1" eaLnBrk="1" fontAlgn="auto" hangingPunct="1">
              <a:lnSpc>
                <a:spcPct val="80000"/>
              </a:lnSpc>
              <a:spcAft>
                <a:spcPts val="0"/>
              </a:spcAft>
              <a:buFont typeface="Verdana" pitchFamily="34" charset="0"/>
              <a:buNone/>
              <a:defRPr/>
            </a:pPr>
            <a:r>
              <a:rPr lang="en-US" sz="1600" dirty="0" smtClean="0">
                <a:solidFill>
                  <a:schemeClr val="accent5">
                    <a:lumMod val="50000"/>
                  </a:schemeClr>
                </a:solidFill>
              </a:rPr>
              <a:t>Chase your own HR and/or get old balls from ump.</a:t>
            </a:r>
          </a:p>
          <a:p>
            <a:pPr marL="822960" lvl="1" eaLnBrk="1" fontAlgn="auto" hangingPunct="1">
              <a:lnSpc>
                <a:spcPct val="80000"/>
              </a:lnSpc>
              <a:spcAft>
                <a:spcPts val="0"/>
              </a:spcAft>
              <a:buFont typeface="Verdana"/>
              <a:buChar char="›"/>
              <a:defRPr/>
            </a:pPr>
            <a:endParaRPr lang="en-US" sz="1600" b="1" u="sng" dirty="0" smtClean="0">
              <a:solidFill>
                <a:schemeClr val="accent5">
                  <a:lumMod val="50000"/>
                </a:schemeClr>
              </a:solidFill>
            </a:endParaRPr>
          </a:p>
          <a:p>
            <a:pPr marL="448056" indent="-384048" eaLnBrk="1" fontAlgn="auto" hangingPunct="1">
              <a:lnSpc>
                <a:spcPct val="80000"/>
              </a:lnSpc>
              <a:spcAft>
                <a:spcPts val="0"/>
              </a:spcAft>
              <a:buFont typeface="Wingdings 2" pitchFamily="18" charset="2"/>
              <a:buNone/>
              <a:defRPr/>
            </a:pPr>
            <a:r>
              <a:rPr lang="en-US" sz="1600" b="1" u="sng" dirty="0" smtClean="0">
                <a:solidFill>
                  <a:schemeClr val="accent5">
                    <a:lumMod val="50000"/>
                  </a:schemeClr>
                </a:solidFill>
              </a:rPr>
              <a:t>Game time:</a:t>
            </a:r>
            <a:endParaRPr lang="en-US" sz="1600" dirty="0" smtClean="0">
              <a:solidFill>
                <a:schemeClr val="accent5">
                  <a:lumMod val="50000"/>
                </a:schemeClr>
              </a:solidFill>
            </a:endParaRPr>
          </a:p>
          <a:p>
            <a:pPr marL="822960" lvl="1" eaLnBrk="1" fontAlgn="auto" hangingPunct="1">
              <a:lnSpc>
                <a:spcPct val="80000"/>
              </a:lnSpc>
              <a:spcAft>
                <a:spcPts val="0"/>
              </a:spcAft>
              <a:buFont typeface="Verdana" pitchFamily="34" charset="0"/>
              <a:buNone/>
              <a:defRPr/>
            </a:pPr>
            <a:r>
              <a:rPr lang="en-US" sz="1600" dirty="0" smtClean="0">
                <a:solidFill>
                  <a:schemeClr val="accent5">
                    <a:lumMod val="50000"/>
                  </a:schemeClr>
                </a:solidFill>
              </a:rPr>
              <a:t>Game time is forfeit time. All pool play games are 55 minutes.  All double elimination games will be 60 minutes.  Championship game will not have a time limit… you will play 7 innings (No run rule).</a:t>
            </a:r>
          </a:p>
          <a:p>
            <a:pPr marL="822960" lvl="1" eaLnBrk="1" fontAlgn="auto" hangingPunct="1">
              <a:lnSpc>
                <a:spcPct val="80000"/>
              </a:lnSpc>
              <a:spcAft>
                <a:spcPts val="0"/>
              </a:spcAft>
              <a:buFont typeface="Verdana"/>
              <a:buChar char="›"/>
              <a:defRPr/>
            </a:pPr>
            <a:endParaRPr lang="en-US" sz="1600" b="1" u="sng" dirty="0" smtClean="0">
              <a:solidFill>
                <a:schemeClr val="accent5">
                  <a:lumMod val="50000"/>
                </a:schemeClr>
              </a:solidFill>
            </a:endParaRPr>
          </a:p>
          <a:p>
            <a:pPr marL="448056" indent="-384048" eaLnBrk="1" fontAlgn="auto" hangingPunct="1">
              <a:lnSpc>
                <a:spcPct val="80000"/>
              </a:lnSpc>
              <a:spcAft>
                <a:spcPts val="0"/>
              </a:spcAft>
              <a:buFont typeface="Wingdings 2" pitchFamily="18" charset="2"/>
              <a:buNone/>
              <a:defRPr/>
            </a:pPr>
            <a:r>
              <a:rPr lang="en-US" sz="1600" b="1" u="sng" dirty="0" smtClean="0">
                <a:solidFill>
                  <a:schemeClr val="accent5">
                    <a:lumMod val="50000"/>
                  </a:schemeClr>
                </a:solidFill>
              </a:rPr>
              <a:t>Run rule:</a:t>
            </a:r>
            <a:endParaRPr lang="en-US" sz="1600" dirty="0" smtClean="0">
              <a:solidFill>
                <a:schemeClr val="accent5">
                  <a:lumMod val="50000"/>
                </a:schemeClr>
              </a:solidFill>
            </a:endParaRPr>
          </a:p>
          <a:p>
            <a:pPr marL="822960" lvl="1" eaLnBrk="1" fontAlgn="auto" hangingPunct="1">
              <a:lnSpc>
                <a:spcPct val="80000"/>
              </a:lnSpc>
              <a:spcAft>
                <a:spcPts val="0"/>
              </a:spcAft>
              <a:buFont typeface="Verdana" pitchFamily="34" charset="0"/>
              <a:buNone/>
              <a:defRPr/>
            </a:pPr>
            <a:r>
              <a:rPr lang="en-US" sz="1600" dirty="0" smtClean="0">
                <a:solidFill>
                  <a:schemeClr val="accent5">
                    <a:lumMod val="50000"/>
                  </a:schemeClr>
                </a:solidFill>
              </a:rPr>
              <a:t>20 after 3</a:t>
            </a:r>
          </a:p>
          <a:p>
            <a:pPr marL="822960" lvl="1" eaLnBrk="1" fontAlgn="auto" hangingPunct="1">
              <a:lnSpc>
                <a:spcPct val="80000"/>
              </a:lnSpc>
              <a:spcAft>
                <a:spcPts val="0"/>
              </a:spcAft>
              <a:buFont typeface="Verdana" pitchFamily="34" charset="0"/>
              <a:buNone/>
              <a:defRPr/>
            </a:pPr>
            <a:r>
              <a:rPr lang="en-US" sz="1600" dirty="0" smtClean="0">
                <a:solidFill>
                  <a:schemeClr val="accent5">
                    <a:lumMod val="50000"/>
                  </a:schemeClr>
                </a:solidFill>
              </a:rPr>
              <a:t>15 after 4</a:t>
            </a:r>
          </a:p>
          <a:p>
            <a:pPr marL="822960" lvl="1" eaLnBrk="1" fontAlgn="auto" hangingPunct="1">
              <a:lnSpc>
                <a:spcPct val="80000"/>
              </a:lnSpc>
              <a:spcAft>
                <a:spcPts val="0"/>
              </a:spcAft>
              <a:buFont typeface="Verdana" pitchFamily="34" charset="0"/>
              <a:buNone/>
              <a:defRPr/>
            </a:pPr>
            <a:r>
              <a:rPr lang="en-US" sz="1600" dirty="0" smtClean="0">
                <a:solidFill>
                  <a:schemeClr val="accent5">
                    <a:lumMod val="50000"/>
                  </a:schemeClr>
                </a:solidFill>
              </a:rPr>
              <a:t>10 after 5 for all games except Championship.</a:t>
            </a:r>
          </a:p>
          <a:p>
            <a:pPr marL="822960" lvl="1" eaLnBrk="1" fontAlgn="auto" hangingPunct="1">
              <a:lnSpc>
                <a:spcPct val="80000"/>
              </a:lnSpc>
              <a:spcAft>
                <a:spcPts val="0"/>
              </a:spcAft>
              <a:buFont typeface="Verdana"/>
              <a:buChar char="›"/>
              <a:defRPr/>
            </a:pPr>
            <a:endParaRPr lang="en-US" sz="1600" b="1" u="sng" dirty="0" smtClean="0">
              <a:solidFill>
                <a:schemeClr val="accent5">
                  <a:lumMod val="50000"/>
                </a:schemeClr>
              </a:solidFill>
            </a:endParaRPr>
          </a:p>
          <a:p>
            <a:pPr marL="448056" lvl="1" indent="-384048" eaLnBrk="1" fontAlgn="auto" hangingPunct="1">
              <a:lnSpc>
                <a:spcPct val="80000"/>
              </a:lnSpc>
              <a:spcAft>
                <a:spcPts val="0"/>
              </a:spcAft>
              <a:buSzPct val="80000"/>
              <a:buFont typeface="Verdana" pitchFamily="34" charset="0"/>
              <a:buNone/>
              <a:defRPr/>
            </a:pPr>
            <a:r>
              <a:rPr lang="en-US" sz="1600" b="1" u="sng" dirty="0" smtClean="0">
                <a:solidFill>
                  <a:schemeClr val="accent5">
                    <a:lumMod val="50000"/>
                  </a:schemeClr>
                </a:solidFill>
              </a:rPr>
              <a:t>Home runs;</a:t>
            </a:r>
            <a:r>
              <a:rPr lang="en-US" sz="1600" dirty="0" smtClean="0">
                <a:solidFill>
                  <a:schemeClr val="accent5">
                    <a:lumMod val="50000"/>
                  </a:schemeClr>
                </a:solidFill>
              </a:rPr>
              <a:t>	UNLIMITED!!!!!! You hit ‘</a:t>
            </a:r>
            <a:r>
              <a:rPr lang="en-US" sz="1600" dirty="0" err="1" smtClean="0">
                <a:solidFill>
                  <a:schemeClr val="accent5">
                    <a:lumMod val="50000"/>
                  </a:schemeClr>
                </a:solidFill>
              </a:rPr>
              <a:t>em</a:t>
            </a:r>
            <a:r>
              <a:rPr lang="en-US" sz="1600" dirty="0" smtClean="0">
                <a:solidFill>
                  <a:schemeClr val="accent5">
                    <a:lumMod val="50000"/>
                  </a:schemeClr>
                </a:solidFill>
              </a:rPr>
              <a:t>… you get ‘em.</a:t>
            </a:r>
          </a:p>
          <a:p>
            <a:pPr marL="448056" lvl="1" indent="-384048" eaLnBrk="1" fontAlgn="auto" hangingPunct="1">
              <a:lnSpc>
                <a:spcPct val="80000"/>
              </a:lnSpc>
              <a:spcAft>
                <a:spcPts val="0"/>
              </a:spcAft>
              <a:buSzPct val="80000"/>
              <a:buFont typeface="Wingdings 2"/>
              <a:buChar char=""/>
              <a:defRPr/>
            </a:pPr>
            <a:endParaRPr lang="en-US" sz="1400" b="1" u="sng" dirty="0" smtClean="0"/>
          </a:p>
          <a:p>
            <a:pPr marL="448056" indent="-384048" eaLnBrk="1" fontAlgn="auto" hangingPunct="1">
              <a:lnSpc>
                <a:spcPct val="80000"/>
              </a:lnSpc>
              <a:spcAft>
                <a:spcPts val="0"/>
              </a:spcAft>
              <a:buFont typeface="Wingdings 2"/>
              <a:buChar char=""/>
              <a:defRPr/>
            </a:pPr>
            <a:endParaRPr lang="en-US" sz="1800" dirty="0" smtClean="0"/>
          </a:p>
          <a:p>
            <a:pPr marL="448056" indent="-384048" eaLnBrk="1" fontAlgn="auto" hangingPunct="1">
              <a:lnSpc>
                <a:spcPct val="80000"/>
              </a:lnSpc>
              <a:spcAft>
                <a:spcPts val="0"/>
              </a:spcAft>
              <a:buFont typeface="Wingdings 2"/>
              <a:buChar char=""/>
              <a:defRPr/>
            </a:pPr>
            <a:endParaRPr lang="en-US" dirty="0"/>
          </a:p>
        </p:txBody>
      </p:sp>
      <p:sp>
        <p:nvSpPr>
          <p:cNvPr id="2" name="Title 1"/>
          <p:cNvSpPr>
            <a:spLocks noGrp="1"/>
          </p:cNvSpPr>
          <p:nvPr>
            <p:ph type="title"/>
          </p:nvPr>
        </p:nvSpPr>
        <p:spPr>
          <a:xfrm>
            <a:off x="457200" y="0"/>
            <a:ext cx="8229600" cy="1399032"/>
          </a:xfrm>
        </p:spPr>
        <p:txBody>
          <a:bodyPr/>
          <a:lstStyle/>
          <a:p>
            <a:pPr marL="484632" indent="0" algn="ctr" eaLnBrk="1" fontAlgn="auto" hangingPunct="1">
              <a:spcAft>
                <a:spcPts val="0"/>
              </a:spcAft>
              <a:defRPr/>
            </a:pPr>
            <a:r>
              <a:rPr lang="en-US" sz="5400" dirty="0" smtClean="0">
                <a:solidFill>
                  <a:srgbClr val="00B050"/>
                </a:solidFill>
              </a:rPr>
              <a:t>Tournament Rules</a:t>
            </a:r>
            <a:endParaRPr lang="en-US" sz="5400" dirty="0">
              <a:solidFill>
                <a:srgbClr val="00B050"/>
              </a:solidFill>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p:txBody>
          <a:bodyPr>
            <a:normAutofit/>
          </a:bodyPr>
          <a:lstStyle/>
          <a:p>
            <a:pPr eaLnBrk="1" hangingPunct="1">
              <a:lnSpc>
                <a:spcPct val="90000"/>
              </a:lnSpc>
              <a:buFont typeface="Wingdings 2" pitchFamily="18" charset="2"/>
              <a:buNone/>
            </a:pPr>
            <a:r>
              <a:rPr lang="en-US" sz="2000" b="1" u="sng" dirty="0" smtClean="0">
                <a:solidFill>
                  <a:schemeClr val="accent5">
                    <a:lumMod val="50000"/>
                  </a:schemeClr>
                </a:solidFill>
              </a:rPr>
              <a:t>Stealing:</a:t>
            </a:r>
            <a:endParaRPr lang="en-US" sz="2000" dirty="0" smtClean="0">
              <a:solidFill>
                <a:schemeClr val="accent5">
                  <a:lumMod val="50000"/>
                </a:schemeClr>
              </a:solidFill>
            </a:endParaRPr>
          </a:p>
          <a:p>
            <a:pPr lvl="1" eaLnBrk="1" hangingPunct="1">
              <a:lnSpc>
                <a:spcPct val="90000"/>
              </a:lnSpc>
              <a:buFont typeface="Verdana" pitchFamily="34" charset="0"/>
              <a:buNone/>
            </a:pPr>
            <a:r>
              <a:rPr lang="en-US" sz="1600" dirty="0" smtClean="0">
                <a:solidFill>
                  <a:schemeClr val="accent5">
                    <a:lumMod val="50000"/>
                  </a:schemeClr>
                </a:solidFill>
              </a:rPr>
              <a:t>Not allowed.</a:t>
            </a:r>
            <a:endParaRPr lang="en-US" sz="1600" b="1" u="sng" dirty="0" smtClean="0">
              <a:solidFill>
                <a:schemeClr val="accent5">
                  <a:lumMod val="50000"/>
                </a:schemeClr>
              </a:solidFill>
            </a:endParaRPr>
          </a:p>
          <a:p>
            <a:pPr eaLnBrk="1" hangingPunct="1">
              <a:lnSpc>
                <a:spcPct val="90000"/>
              </a:lnSpc>
              <a:buFont typeface="Wingdings 2" pitchFamily="18" charset="2"/>
              <a:buNone/>
            </a:pPr>
            <a:r>
              <a:rPr lang="en-US" sz="2000" b="1" u="sng" dirty="0" smtClean="0">
                <a:solidFill>
                  <a:schemeClr val="accent5">
                    <a:lumMod val="50000"/>
                  </a:schemeClr>
                </a:solidFill>
              </a:rPr>
              <a:t>Roster:</a:t>
            </a:r>
            <a:endParaRPr lang="en-US" sz="2000" dirty="0" smtClean="0">
              <a:solidFill>
                <a:schemeClr val="accent5">
                  <a:lumMod val="50000"/>
                </a:schemeClr>
              </a:solidFill>
            </a:endParaRPr>
          </a:p>
          <a:p>
            <a:pPr lvl="1" eaLnBrk="1" hangingPunct="1">
              <a:lnSpc>
                <a:spcPct val="90000"/>
              </a:lnSpc>
              <a:buFont typeface="Verdana" pitchFamily="34" charset="0"/>
              <a:buNone/>
            </a:pPr>
            <a:r>
              <a:rPr lang="en-US" sz="1600" dirty="0" smtClean="0">
                <a:solidFill>
                  <a:schemeClr val="accent5">
                    <a:lumMod val="50000"/>
                  </a:schemeClr>
                </a:solidFill>
              </a:rPr>
              <a:t>Official rosters must be into the tournament director prior to Icebreaker.</a:t>
            </a:r>
            <a:endParaRPr lang="en-US" sz="1600" b="1" u="sng" dirty="0" smtClean="0">
              <a:solidFill>
                <a:schemeClr val="accent5">
                  <a:lumMod val="50000"/>
                </a:schemeClr>
              </a:solidFill>
            </a:endParaRPr>
          </a:p>
          <a:p>
            <a:pPr eaLnBrk="1" hangingPunct="1">
              <a:lnSpc>
                <a:spcPct val="90000"/>
              </a:lnSpc>
              <a:buFont typeface="Wingdings 2" pitchFamily="18" charset="2"/>
              <a:buNone/>
            </a:pPr>
            <a:r>
              <a:rPr lang="en-US" sz="2000" b="1" u="sng" dirty="0" smtClean="0">
                <a:solidFill>
                  <a:schemeClr val="accent5">
                    <a:lumMod val="50000"/>
                  </a:schemeClr>
                </a:solidFill>
              </a:rPr>
              <a:t>Protests:</a:t>
            </a:r>
            <a:endParaRPr lang="en-US" sz="2000" dirty="0" smtClean="0">
              <a:solidFill>
                <a:schemeClr val="accent5">
                  <a:lumMod val="50000"/>
                </a:schemeClr>
              </a:solidFill>
            </a:endParaRPr>
          </a:p>
          <a:p>
            <a:pPr lvl="1" eaLnBrk="1" hangingPunct="1">
              <a:lnSpc>
                <a:spcPct val="90000"/>
              </a:lnSpc>
              <a:buFont typeface="Verdana" pitchFamily="34" charset="0"/>
              <a:buNone/>
            </a:pPr>
            <a:r>
              <a:rPr lang="en-US" sz="1600" dirty="0" smtClean="0">
                <a:solidFill>
                  <a:schemeClr val="accent5">
                    <a:lumMod val="50000"/>
                  </a:schemeClr>
                </a:solidFill>
              </a:rPr>
              <a:t>Must be made before the next pitch of that inning to the home plate </a:t>
            </a:r>
          </a:p>
          <a:p>
            <a:pPr lvl="1" eaLnBrk="1" hangingPunct="1">
              <a:lnSpc>
                <a:spcPct val="90000"/>
              </a:lnSpc>
              <a:buFont typeface="Verdana" pitchFamily="34" charset="0"/>
              <a:buNone/>
            </a:pPr>
            <a:r>
              <a:rPr lang="en-US" sz="1600" dirty="0" smtClean="0">
                <a:solidFill>
                  <a:schemeClr val="accent5">
                    <a:lumMod val="50000"/>
                  </a:schemeClr>
                </a:solidFill>
              </a:rPr>
              <a:t>official. Play will continue and be decided on by the tournament </a:t>
            </a:r>
          </a:p>
          <a:p>
            <a:pPr lvl="1" eaLnBrk="1" hangingPunct="1">
              <a:lnSpc>
                <a:spcPct val="90000"/>
              </a:lnSpc>
              <a:buFont typeface="Verdana" pitchFamily="34" charset="0"/>
              <a:buNone/>
            </a:pPr>
            <a:r>
              <a:rPr lang="en-US" sz="1600" dirty="0" smtClean="0">
                <a:solidFill>
                  <a:schemeClr val="accent5">
                    <a:lumMod val="50000"/>
                  </a:schemeClr>
                </a:solidFill>
              </a:rPr>
              <a:t>committee.</a:t>
            </a:r>
            <a:endParaRPr lang="en-US" sz="1600" b="1" u="sng" dirty="0" smtClean="0">
              <a:solidFill>
                <a:schemeClr val="accent5">
                  <a:lumMod val="50000"/>
                </a:schemeClr>
              </a:solidFill>
            </a:endParaRPr>
          </a:p>
          <a:p>
            <a:pPr eaLnBrk="1" hangingPunct="1">
              <a:lnSpc>
                <a:spcPct val="90000"/>
              </a:lnSpc>
              <a:buFont typeface="Wingdings 2" pitchFamily="18" charset="2"/>
              <a:buNone/>
            </a:pPr>
            <a:r>
              <a:rPr lang="en-US" sz="2000" b="1" u="sng" dirty="0" smtClean="0">
                <a:solidFill>
                  <a:schemeClr val="accent5">
                    <a:lumMod val="50000"/>
                  </a:schemeClr>
                </a:solidFill>
              </a:rPr>
              <a:t>Ejections:</a:t>
            </a:r>
            <a:endParaRPr lang="en-US" sz="2000" dirty="0" smtClean="0">
              <a:solidFill>
                <a:schemeClr val="accent5">
                  <a:lumMod val="50000"/>
                </a:schemeClr>
              </a:solidFill>
            </a:endParaRPr>
          </a:p>
          <a:p>
            <a:pPr lvl="1" eaLnBrk="1" hangingPunct="1">
              <a:lnSpc>
                <a:spcPct val="90000"/>
              </a:lnSpc>
              <a:buFont typeface="Verdana" pitchFamily="34" charset="0"/>
              <a:buNone/>
            </a:pPr>
            <a:r>
              <a:rPr lang="en-US" sz="1600" dirty="0" smtClean="0">
                <a:solidFill>
                  <a:schemeClr val="accent5">
                    <a:lumMod val="50000"/>
                  </a:schemeClr>
                </a:solidFill>
              </a:rPr>
              <a:t>Removed from field first time and then rest of games for second offense (ruled on by tournament committee) There will be security at the fields! </a:t>
            </a:r>
          </a:p>
          <a:p>
            <a:pPr eaLnBrk="1" hangingPunct="1">
              <a:lnSpc>
                <a:spcPct val="90000"/>
              </a:lnSpc>
              <a:buFont typeface="Wingdings 2" pitchFamily="18" charset="2"/>
              <a:buNone/>
            </a:pPr>
            <a:r>
              <a:rPr lang="en-US" sz="2000" b="1" u="sng" dirty="0" smtClean="0">
                <a:solidFill>
                  <a:schemeClr val="accent5">
                    <a:lumMod val="50000"/>
                  </a:schemeClr>
                </a:solidFill>
              </a:rPr>
              <a:t>Tie breaker:</a:t>
            </a:r>
            <a:endParaRPr lang="en-US" sz="2000" dirty="0" smtClean="0">
              <a:solidFill>
                <a:schemeClr val="accent5">
                  <a:lumMod val="50000"/>
                </a:schemeClr>
              </a:solidFill>
            </a:endParaRPr>
          </a:p>
          <a:p>
            <a:pPr lvl="1" eaLnBrk="1" hangingPunct="1">
              <a:lnSpc>
                <a:spcPct val="90000"/>
              </a:lnSpc>
              <a:buFont typeface="Verdana" pitchFamily="34" charset="0"/>
              <a:buNone/>
            </a:pPr>
            <a:r>
              <a:rPr lang="en-US" sz="1600" dirty="0" smtClean="0">
                <a:solidFill>
                  <a:schemeClr val="accent5">
                    <a:lumMod val="50000"/>
                  </a:schemeClr>
                </a:solidFill>
              </a:rPr>
              <a:t>Head to head</a:t>
            </a:r>
          </a:p>
          <a:p>
            <a:pPr lvl="1" eaLnBrk="1" hangingPunct="1">
              <a:lnSpc>
                <a:spcPct val="90000"/>
              </a:lnSpc>
              <a:buFont typeface="Verdana" pitchFamily="34" charset="0"/>
              <a:buNone/>
            </a:pPr>
            <a:r>
              <a:rPr lang="en-US" sz="1600" dirty="0" smtClean="0">
                <a:solidFill>
                  <a:schemeClr val="accent5">
                    <a:lumMod val="50000"/>
                  </a:schemeClr>
                </a:solidFill>
              </a:rPr>
              <a:t>Run Differential</a:t>
            </a:r>
          </a:p>
          <a:p>
            <a:pPr lvl="1" eaLnBrk="1" hangingPunct="1">
              <a:lnSpc>
                <a:spcPct val="90000"/>
              </a:lnSpc>
              <a:buFont typeface="Verdana" pitchFamily="34" charset="0"/>
              <a:buNone/>
            </a:pPr>
            <a:r>
              <a:rPr lang="en-US" sz="1600" dirty="0" smtClean="0">
                <a:solidFill>
                  <a:schemeClr val="accent5">
                    <a:lumMod val="50000"/>
                  </a:schemeClr>
                </a:solidFill>
              </a:rPr>
              <a:t>Total runs scored</a:t>
            </a:r>
          </a:p>
          <a:p>
            <a:pPr lvl="1" eaLnBrk="1" hangingPunct="1">
              <a:lnSpc>
                <a:spcPct val="90000"/>
              </a:lnSpc>
              <a:buFont typeface="Verdana" pitchFamily="34" charset="0"/>
              <a:buNone/>
            </a:pPr>
            <a:r>
              <a:rPr lang="en-US" sz="1600" dirty="0" smtClean="0">
                <a:solidFill>
                  <a:schemeClr val="accent5">
                    <a:lumMod val="50000"/>
                  </a:schemeClr>
                </a:solidFill>
              </a:rPr>
              <a:t>Total runs allowed</a:t>
            </a:r>
          </a:p>
          <a:p>
            <a:pPr eaLnBrk="1" hangingPunct="1"/>
            <a:endParaRPr lang="en-US" dirty="0" smtClean="0"/>
          </a:p>
        </p:txBody>
      </p:sp>
      <p:sp>
        <p:nvSpPr>
          <p:cNvPr id="2" name="Title 1"/>
          <p:cNvSpPr>
            <a:spLocks noGrp="1"/>
          </p:cNvSpPr>
          <p:nvPr>
            <p:ph type="title"/>
          </p:nvPr>
        </p:nvSpPr>
        <p:spPr/>
        <p:txBody>
          <a:bodyPr/>
          <a:lstStyle/>
          <a:p>
            <a:pPr marL="484632" indent="0" algn="ctr" eaLnBrk="1" fontAlgn="auto" hangingPunct="1">
              <a:spcAft>
                <a:spcPts val="0"/>
              </a:spcAft>
              <a:defRPr/>
            </a:pPr>
            <a:r>
              <a:rPr lang="en-US" sz="5400" dirty="0" smtClean="0">
                <a:solidFill>
                  <a:srgbClr val="00B050"/>
                </a:solidFill>
              </a:rPr>
              <a:t>Tournament Rules</a:t>
            </a:r>
            <a:endParaRPr lang="en-US" sz="5400" dirty="0">
              <a:solidFill>
                <a:srgbClr val="00B050"/>
              </a:solidFill>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ontent Placeholder 2"/>
          <p:cNvSpPr>
            <a:spLocks noGrp="1"/>
          </p:cNvSpPr>
          <p:nvPr>
            <p:ph idx="1"/>
          </p:nvPr>
        </p:nvSpPr>
        <p:spPr/>
        <p:txBody>
          <a:bodyPr>
            <a:normAutofit/>
          </a:bodyPr>
          <a:lstStyle/>
          <a:p>
            <a:pPr eaLnBrk="1" hangingPunct="1">
              <a:buFont typeface="Wingdings 2" pitchFamily="18" charset="2"/>
              <a:buNone/>
            </a:pPr>
            <a:r>
              <a:rPr lang="en-US" sz="2400" b="1" dirty="0" smtClean="0">
                <a:solidFill>
                  <a:schemeClr val="accent5">
                    <a:lumMod val="50000"/>
                  </a:schemeClr>
                </a:solidFill>
              </a:rPr>
              <a:t>Tournament Eligibility: </a:t>
            </a:r>
          </a:p>
          <a:p>
            <a:pPr eaLnBrk="1" hangingPunct="1"/>
            <a:endParaRPr lang="en-US" sz="1800" dirty="0" smtClean="0">
              <a:solidFill>
                <a:schemeClr val="accent5">
                  <a:lumMod val="50000"/>
                </a:schemeClr>
              </a:solidFill>
            </a:endParaRPr>
          </a:p>
          <a:p>
            <a:pPr eaLnBrk="1" hangingPunct="1">
              <a:buFont typeface="Wingdings 2" pitchFamily="18" charset="2"/>
              <a:buNone/>
            </a:pPr>
            <a:r>
              <a:rPr lang="en-US" sz="1800" dirty="0" smtClean="0">
                <a:solidFill>
                  <a:schemeClr val="accent5">
                    <a:lumMod val="50000"/>
                  </a:schemeClr>
                </a:solidFill>
              </a:rPr>
              <a:t>-Eligibility for team members is limited to 2W0X1, 2W1X1, 2W2X1, and </a:t>
            </a:r>
          </a:p>
          <a:p>
            <a:pPr eaLnBrk="1" hangingPunct="1">
              <a:buFont typeface="Wingdings 2" pitchFamily="18" charset="2"/>
              <a:buNone/>
            </a:pPr>
            <a:r>
              <a:rPr lang="en-US" sz="1800" dirty="0" smtClean="0">
                <a:solidFill>
                  <a:schemeClr val="accent5">
                    <a:lumMod val="50000"/>
                  </a:schemeClr>
                </a:solidFill>
              </a:rPr>
              <a:t>support personnel assigned directly to the UNIT and working behind the </a:t>
            </a:r>
          </a:p>
          <a:p>
            <a:pPr eaLnBrk="1" hangingPunct="1">
              <a:buFont typeface="Wingdings 2" pitchFamily="18" charset="2"/>
              <a:buNone/>
            </a:pPr>
            <a:r>
              <a:rPr lang="en-US" sz="1800" dirty="0" smtClean="0">
                <a:solidFill>
                  <a:schemeClr val="accent5">
                    <a:lumMod val="50000"/>
                  </a:schemeClr>
                </a:solidFill>
              </a:rPr>
              <a:t>fence. ALL RETIRED AMMO TROOPS are eligible!!!!! </a:t>
            </a:r>
          </a:p>
          <a:p>
            <a:pPr eaLnBrk="1" hangingPunct="1"/>
            <a:endParaRPr lang="en-US" sz="1800" dirty="0" smtClean="0">
              <a:solidFill>
                <a:schemeClr val="accent5">
                  <a:lumMod val="50000"/>
                </a:schemeClr>
              </a:solidFill>
            </a:endParaRPr>
          </a:p>
          <a:p>
            <a:pPr eaLnBrk="1" hangingPunct="1">
              <a:buFont typeface="Wingdings 2" pitchFamily="18" charset="2"/>
              <a:buNone/>
            </a:pPr>
            <a:r>
              <a:rPr lang="en-US" sz="1800" dirty="0" smtClean="0">
                <a:solidFill>
                  <a:schemeClr val="accent5">
                    <a:lumMod val="50000"/>
                  </a:schemeClr>
                </a:solidFill>
              </a:rPr>
              <a:t>Example: </a:t>
            </a:r>
          </a:p>
          <a:p>
            <a:pPr eaLnBrk="1" hangingPunct="1">
              <a:buFont typeface="Wingdings 2" pitchFamily="18" charset="2"/>
              <a:buNone/>
            </a:pPr>
            <a:r>
              <a:rPr lang="en-US" sz="1800" dirty="0" smtClean="0">
                <a:solidFill>
                  <a:schemeClr val="accent5">
                    <a:lumMod val="50000"/>
                  </a:schemeClr>
                </a:solidFill>
              </a:rPr>
              <a:t>-3A0X1 working as the Munitions Flight Admin. OK </a:t>
            </a:r>
          </a:p>
          <a:p>
            <a:pPr eaLnBrk="1" hangingPunct="1">
              <a:buFont typeface="Wingdings 2" pitchFamily="18" charset="2"/>
              <a:buNone/>
            </a:pPr>
            <a:r>
              <a:rPr lang="en-US" sz="1800" dirty="0" smtClean="0">
                <a:solidFill>
                  <a:schemeClr val="accent5">
                    <a:lumMod val="50000"/>
                  </a:schemeClr>
                </a:solidFill>
              </a:rPr>
              <a:t>-3P0X1 Security police who works the gate. NO GOOD </a:t>
            </a:r>
          </a:p>
          <a:p>
            <a:pPr eaLnBrk="1" hangingPunct="1"/>
            <a:endParaRPr lang="en-US" sz="1800" dirty="0" smtClean="0">
              <a:solidFill>
                <a:schemeClr val="accent5">
                  <a:lumMod val="50000"/>
                </a:schemeClr>
              </a:solidFill>
            </a:endParaRPr>
          </a:p>
          <a:p>
            <a:pPr eaLnBrk="1" hangingPunct="1">
              <a:buFont typeface="Wingdings 2" pitchFamily="18" charset="2"/>
              <a:buNone/>
            </a:pPr>
            <a:r>
              <a:rPr lang="en-US" sz="1800" dirty="0" smtClean="0">
                <a:solidFill>
                  <a:schemeClr val="accent5">
                    <a:lumMod val="50000"/>
                  </a:schemeClr>
                </a:solidFill>
              </a:rPr>
              <a:t>Individuals that are not assigned to a team package will be charged a </a:t>
            </a:r>
          </a:p>
          <a:p>
            <a:pPr eaLnBrk="1" hangingPunct="1">
              <a:buFont typeface="Wingdings 2" pitchFamily="18" charset="2"/>
              <a:buNone/>
            </a:pPr>
            <a:r>
              <a:rPr lang="en-US" sz="1800" dirty="0" smtClean="0">
                <a:solidFill>
                  <a:schemeClr val="accent5">
                    <a:lumMod val="50000"/>
                  </a:schemeClr>
                </a:solidFill>
              </a:rPr>
              <a:t>$20 entry fee for the tournament</a:t>
            </a:r>
          </a:p>
          <a:p>
            <a:pPr eaLnBrk="1" hangingPunct="1"/>
            <a:endParaRPr lang="en-US" dirty="0" smtClean="0"/>
          </a:p>
        </p:txBody>
      </p:sp>
      <p:sp>
        <p:nvSpPr>
          <p:cNvPr id="2" name="Title 1"/>
          <p:cNvSpPr>
            <a:spLocks noGrp="1"/>
          </p:cNvSpPr>
          <p:nvPr>
            <p:ph type="title"/>
          </p:nvPr>
        </p:nvSpPr>
        <p:spPr/>
        <p:txBody>
          <a:bodyPr/>
          <a:lstStyle/>
          <a:p>
            <a:pPr marL="484632" indent="0" algn="ctr" eaLnBrk="1" fontAlgn="auto" hangingPunct="1">
              <a:spcAft>
                <a:spcPts val="0"/>
              </a:spcAft>
              <a:defRPr/>
            </a:pPr>
            <a:r>
              <a:rPr lang="en-US" sz="5400" dirty="0" smtClean="0">
                <a:solidFill>
                  <a:srgbClr val="00B050"/>
                </a:solidFill>
              </a:rPr>
              <a:t>Tournament Rules</a:t>
            </a:r>
            <a:endParaRPr lang="en-US" sz="5400" dirty="0">
              <a:solidFill>
                <a:srgbClr val="00B050"/>
              </a:solidFill>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882775"/>
            <a:ext cx="9144000" cy="4572000"/>
          </a:xfrm>
        </p:spPr>
        <p:txBody>
          <a:bodyPr>
            <a:normAutofit fontScale="62500" lnSpcReduction="20000"/>
          </a:bodyPr>
          <a:lstStyle/>
          <a:p>
            <a:pPr marL="448056" indent="-384048" eaLnBrk="1" fontAlgn="auto" hangingPunct="1">
              <a:spcAft>
                <a:spcPts val="0"/>
              </a:spcAft>
              <a:buFont typeface="Wingdings 2" pitchFamily="18" charset="2"/>
              <a:buNone/>
              <a:defRPr/>
            </a:pPr>
            <a:r>
              <a:rPr lang="en-US" sz="1900" b="1" dirty="0" smtClean="0"/>
              <a:t>Tournament Directors Email and DSN/Commercial # </a:t>
            </a:r>
          </a:p>
          <a:p>
            <a:pPr marL="448056" indent="-384048" eaLnBrk="1" fontAlgn="auto" hangingPunct="1">
              <a:spcAft>
                <a:spcPts val="0"/>
              </a:spcAft>
              <a:buFont typeface="Wingdings 2"/>
              <a:buChar char=""/>
              <a:defRPr/>
            </a:pPr>
            <a:endParaRPr lang="sv-SE" sz="1900" dirty="0" smtClean="0"/>
          </a:p>
          <a:p>
            <a:pPr marL="448056" indent="-384048" eaLnBrk="1" fontAlgn="auto" hangingPunct="1">
              <a:spcAft>
                <a:spcPts val="0"/>
              </a:spcAft>
              <a:buNone/>
              <a:defRPr/>
            </a:pPr>
            <a:r>
              <a:rPr lang="en-US" sz="2300" b="1" dirty="0" smtClean="0"/>
              <a:t>POC: SrA Kaitlyn </a:t>
            </a:r>
            <a:r>
              <a:rPr lang="en-US" sz="2300" b="1" dirty="0" err="1" smtClean="0"/>
              <a:t>McClenahan</a:t>
            </a:r>
            <a:r>
              <a:rPr lang="en-US" sz="2300" b="1" dirty="0" smtClean="0"/>
              <a:t> @ DSN 722-7210/</a:t>
            </a:r>
            <a:r>
              <a:rPr lang="en-US" sz="2300" b="1" dirty="0" smtClean="0">
                <a:hlinkClick r:id="rId2"/>
              </a:rPr>
              <a:t>kaitlyn.mcclenahan@seymourjohnson.af.mil</a:t>
            </a:r>
            <a:r>
              <a:rPr lang="en-US" sz="2300" b="1" dirty="0" smtClean="0"/>
              <a:t> </a:t>
            </a:r>
          </a:p>
          <a:p>
            <a:pPr marL="448056" indent="-384048" eaLnBrk="1" fontAlgn="auto" hangingPunct="1">
              <a:spcAft>
                <a:spcPts val="0"/>
              </a:spcAft>
              <a:buNone/>
              <a:defRPr/>
            </a:pPr>
            <a:r>
              <a:rPr lang="en-US" sz="2300" dirty="0" smtClean="0"/>
              <a:t>Alt. MSgt Tony Patrick @ DSN 722-7056 </a:t>
            </a:r>
            <a:r>
              <a:rPr lang="en-US" sz="2300" dirty="0" smtClean="0">
                <a:hlinkClick r:id="rId3"/>
              </a:rPr>
              <a:t>Anthony.patrick@seymourjohnson.af.mil</a:t>
            </a:r>
            <a:endParaRPr lang="en-US" sz="2300" dirty="0" smtClean="0"/>
          </a:p>
          <a:p>
            <a:pPr marL="448056" indent="-384048" eaLnBrk="1" fontAlgn="auto" hangingPunct="1">
              <a:spcAft>
                <a:spcPts val="0"/>
              </a:spcAft>
              <a:buFont typeface="Wingdings 2" pitchFamily="18" charset="2"/>
              <a:buNone/>
              <a:defRPr/>
            </a:pPr>
            <a:r>
              <a:rPr lang="en-US" sz="2300" dirty="0" smtClean="0"/>
              <a:t>SSgt Damon Hairston @ DSN 722-7163 </a:t>
            </a:r>
            <a:r>
              <a:rPr lang="en-US" sz="2300" dirty="0" smtClean="0">
                <a:hlinkClick r:id="rId4"/>
              </a:rPr>
              <a:t>Damon.Hairston@seymourjohnson.af.mil</a:t>
            </a:r>
            <a:r>
              <a:rPr lang="en-US" sz="2300" dirty="0" smtClean="0"/>
              <a:t> </a:t>
            </a:r>
          </a:p>
          <a:p>
            <a:pPr marL="448056" indent="-384048" eaLnBrk="1" fontAlgn="auto" hangingPunct="1">
              <a:spcAft>
                <a:spcPts val="0"/>
              </a:spcAft>
              <a:buNone/>
              <a:defRPr/>
            </a:pPr>
            <a:r>
              <a:rPr lang="en-US" sz="2300" dirty="0" smtClean="0"/>
              <a:t>TSgt Randy Wilhide @DSN 722-7163 </a:t>
            </a:r>
            <a:r>
              <a:rPr lang="en-US" sz="2300" dirty="0" smtClean="0">
                <a:hlinkClick r:id="rId5"/>
              </a:rPr>
              <a:t>Randy.Wilhide@seymourjohnson.af.mil</a:t>
            </a:r>
            <a:r>
              <a:rPr lang="en-US" sz="2300" dirty="0" smtClean="0"/>
              <a:t> </a:t>
            </a:r>
          </a:p>
          <a:p>
            <a:pPr marL="448056" indent="-384048" eaLnBrk="1" fontAlgn="auto" hangingPunct="1">
              <a:spcAft>
                <a:spcPts val="0"/>
              </a:spcAft>
              <a:buNone/>
              <a:defRPr/>
            </a:pPr>
            <a:r>
              <a:rPr lang="en-US" sz="2300" dirty="0" smtClean="0"/>
              <a:t>MSgt Christopher Saffel @ DSN 722-7216 or christopher.saffel@seymourjohnson.af.mil</a:t>
            </a:r>
          </a:p>
          <a:p>
            <a:pPr marL="448056" indent="-384048" eaLnBrk="1" fontAlgn="auto" hangingPunct="1">
              <a:spcAft>
                <a:spcPts val="0"/>
              </a:spcAft>
              <a:buFont typeface="Wingdings 2"/>
              <a:buChar char=""/>
              <a:defRPr/>
            </a:pPr>
            <a:endParaRPr lang="en-US" sz="1900" dirty="0" smtClean="0"/>
          </a:p>
          <a:p>
            <a:pPr marL="448056" indent="-384048" eaLnBrk="1" fontAlgn="auto" hangingPunct="1">
              <a:spcAft>
                <a:spcPts val="0"/>
              </a:spcAft>
              <a:buFont typeface="Wingdings 2" pitchFamily="18" charset="2"/>
              <a:buNone/>
              <a:defRPr/>
            </a:pPr>
            <a:r>
              <a:rPr lang="en-US" sz="2000" dirty="0" smtClean="0">
                <a:solidFill>
                  <a:schemeClr val="accent5">
                    <a:lumMod val="50000"/>
                  </a:schemeClr>
                </a:solidFill>
              </a:rPr>
              <a:t>An entry fee of </a:t>
            </a:r>
            <a:r>
              <a:rPr lang="en-US" sz="2000" b="1" i="1" u="sng" dirty="0" smtClean="0">
                <a:solidFill>
                  <a:schemeClr val="accent5">
                    <a:lumMod val="50000"/>
                  </a:schemeClr>
                </a:solidFill>
              </a:rPr>
              <a:t>$400.00 is due NLT  15July.</a:t>
            </a:r>
            <a:r>
              <a:rPr lang="en-US" sz="2000" b="1" i="1" dirty="0" smtClean="0">
                <a:solidFill>
                  <a:schemeClr val="accent5">
                    <a:lumMod val="50000"/>
                  </a:schemeClr>
                </a:solidFill>
              </a:rPr>
              <a:t>  </a:t>
            </a:r>
            <a:r>
              <a:rPr lang="en-US" sz="2000" dirty="0" smtClean="0">
                <a:solidFill>
                  <a:schemeClr val="accent5">
                    <a:lumMod val="50000"/>
                  </a:schemeClr>
                </a:solidFill>
              </a:rPr>
              <a:t>Any team wishing to </a:t>
            </a:r>
          </a:p>
          <a:p>
            <a:pPr marL="448056" indent="-384048" eaLnBrk="1" fontAlgn="auto" hangingPunct="1">
              <a:spcAft>
                <a:spcPts val="0"/>
              </a:spcAft>
              <a:buFont typeface="Wingdings 2" pitchFamily="18" charset="2"/>
              <a:buNone/>
              <a:defRPr/>
            </a:pPr>
            <a:r>
              <a:rPr lang="en-US" sz="2000" dirty="0" smtClean="0">
                <a:solidFill>
                  <a:schemeClr val="accent5">
                    <a:lumMod val="50000"/>
                  </a:schemeClr>
                </a:solidFill>
              </a:rPr>
              <a:t>participate will be assessed a $50 late fee after that date. </a:t>
            </a:r>
          </a:p>
          <a:p>
            <a:pPr marL="448056" indent="-384048" eaLnBrk="1" fontAlgn="auto" hangingPunct="1">
              <a:spcAft>
                <a:spcPts val="0"/>
              </a:spcAft>
              <a:buFont typeface="Wingdings 2" pitchFamily="18" charset="2"/>
              <a:buNone/>
              <a:defRPr/>
            </a:pPr>
            <a:endParaRPr lang="en-US" sz="2000" dirty="0" smtClean="0">
              <a:solidFill>
                <a:schemeClr val="accent5">
                  <a:lumMod val="50000"/>
                </a:schemeClr>
              </a:solidFill>
            </a:endParaRPr>
          </a:p>
          <a:p>
            <a:r>
              <a:rPr lang="en-US" sz="2300" dirty="0" smtClean="0">
                <a:solidFill>
                  <a:schemeClr val="accent5">
                    <a:lumMod val="50000"/>
                  </a:schemeClr>
                </a:solidFill>
              </a:rPr>
              <a:t>Units intending to participate in the Southeastern AMMO Bowl must notify the tournament directors as soon as possible but </a:t>
            </a:r>
            <a:r>
              <a:rPr lang="en-US" sz="2300" b="1" dirty="0" smtClean="0">
                <a:solidFill>
                  <a:schemeClr val="accent5">
                    <a:lumMod val="50000"/>
                  </a:schemeClr>
                </a:solidFill>
              </a:rPr>
              <a:t>NLT June 30, 2013</a:t>
            </a:r>
            <a:r>
              <a:rPr lang="en-US" sz="2300" dirty="0" smtClean="0">
                <a:solidFill>
                  <a:schemeClr val="accent5">
                    <a:lumMod val="50000"/>
                  </a:schemeClr>
                </a:solidFill>
              </a:rPr>
              <a:t>.  Please provide two POCs, coach and assistant, team roster with all names, DSN number and e-mail addresses.  Also, please provide contact information of Squadron Commander and First Sgt.</a:t>
            </a:r>
          </a:p>
          <a:p>
            <a:pPr>
              <a:buNone/>
            </a:pPr>
            <a:r>
              <a:rPr lang="en-US" sz="2300" dirty="0" smtClean="0">
                <a:solidFill>
                  <a:schemeClr val="accent5">
                    <a:lumMod val="50000"/>
                  </a:schemeClr>
                </a:solidFill>
              </a:rPr>
              <a:t> </a:t>
            </a:r>
          </a:p>
          <a:p>
            <a:r>
              <a:rPr lang="en-US" sz="2300" dirty="0" smtClean="0">
                <a:solidFill>
                  <a:schemeClr val="accent5">
                    <a:lumMod val="50000"/>
                  </a:schemeClr>
                </a:solidFill>
              </a:rPr>
              <a:t>An entry fee of $400.00 is due by 1 July.</a:t>
            </a:r>
            <a:r>
              <a:rPr lang="en-US" sz="2300" i="1" dirty="0" smtClean="0">
                <a:solidFill>
                  <a:schemeClr val="accent5">
                    <a:lumMod val="50000"/>
                  </a:schemeClr>
                </a:solidFill>
              </a:rPr>
              <a:t> Teams should make checks for their entry fees out to AMMO Top IV and mail to 4 EMS, Attn: TSgt Aaroan McClellan , 1055 Weapons Lane, Seymour Johnson AFB, NC 27531.</a:t>
            </a:r>
            <a:endParaRPr lang="en-US" sz="2300" dirty="0" smtClean="0">
              <a:solidFill>
                <a:schemeClr val="accent5">
                  <a:lumMod val="50000"/>
                </a:schemeClr>
              </a:solidFill>
            </a:endParaRPr>
          </a:p>
          <a:p>
            <a:pPr marL="448056" indent="-384048" eaLnBrk="1" fontAlgn="auto" hangingPunct="1">
              <a:spcAft>
                <a:spcPts val="0"/>
              </a:spcAft>
              <a:buFont typeface="Wingdings 2"/>
              <a:buChar char=""/>
              <a:defRPr/>
            </a:pPr>
            <a:endParaRPr lang="en-US" dirty="0"/>
          </a:p>
        </p:txBody>
      </p:sp>
      <p:sp>
        <p:nvSpPr>
          <p:cNvPr id="2" name="Title 1"/>
          <p:cNvSpPr>
            <a:spLocks noGrp="1"/>
          </p:cNvSpPr>
          <p:nvPr>
            <p:ph type="title"/>
          </p:nvPr>
        </p:nvSpPr>
        <p:spPr/>
        <p:txBody>
          <a:bodyPr>
            <a:normAutofit/>
          </a:bodyPr>
          <a:lstStyle/>
          <a:p>
            <a:pPr marL="484632" indent="0" algn="ctr" eaLnBrk="1" fontAlgn="auto" hangingPunct="1">
              <a:spcAft>
                <a:spcPts val="0"/>
              </a:spcAft>
              <a:defRPr/>
            </a:pPr>
            <a:r>
              <a:rPr lang="en-US" sz="5400" dirty="0" smtClean="0">
                <a:solidFill>
                  <a:srgbClr val="00B050"/>
                </a:solidFill>
              </a:rPr>
              <a:t>Contact Information</a:t>
            </a:r>
            <a:endParaRPr lang="en-US" sz="5400" dirty="0">
              <a:solidFill>
                <a:srgbClr val="00B050"/>
              </a:solidFill>
            </a:endParaRPr>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5114</TotalTime>
  <Words>740</Words>
  <Application>Microsoft Office PowerPoint</Application>
  <PresentationFormat>On-screen Show (4:3)</PresentationFormat>
  <Paragraphs>142</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Paper</vt:lpstr>
      <vt:lpstr>2013 Southeastern  AMMO Bowl, Smithfield, NC</vt:lpstr>
      <vt:lpstr>General Information</vt:lpstr>
      <vt:lpstr>General Information</vt:lpstr>
      <vt:lpstr>Personal Conduct</vt:lpstr>
      <vt:lpstr>Icebreaker/ Hotel Information</vt:lpstr>
      <vt:lpstr>Tournament Rules</vt:lpstr>
      <vt:lpstr>Tournament Rules</vt:lpstr>
      <vt:lpstr>Tournament Rules</vt:lpstr>
      <vt:lpstr>Contact Information</vt:lpstr>
      <vt:lpstr>City/Park Info</vt:lpstr>
      <vt:lpstr>Lions Water Adventure</vt:lpstr>
      <vt:lpstr>PLAN FOR NEXT YEAR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2010 World AMMO Bowl</dc:title>
  <dc:creator>Putman, Jason TSgt USAF AETC 363 TRS/TTMB</dc:creator>
  <cp:lastModifiedBy>krf0001</cp:lastModifiedBy>
  <cp:revision>255</cp:revision>
  <dcterms:created xsi:type="dcterms:W3CDTF">2006-08-16T00:00:00Z</dcterms:created>
  <dcterms:modified xsi:type="dcterms:W3CDTF">2013-06-24T18:42:26Z</dcterms:modified>
</cp:coreProperties>
</file>